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0287000"/>
  <p:notesSz cx="6858000" cy="9144000"/>
  <p:embeddedFontLs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Playfair Display" panose="020B0604020202020204" charset="0"/>
      <p:regular r:id="rId43"/>
    </p:embeddedFont>
    <p:embeddedFont>
      <p:font typeface="Open Sans Bold" panose="020B0806030504020204" pitchFamily="34" charset="0"/>
      <p:regular r:id="rId44"/>
      <p:bold r:id="rId45"/>
    </p:embeddedFont>
    <p:embeddedFont>
      <p:font typeface="Playfair Display Bold" panose="020B060402020202020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90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79216" y="782828"/>
            <a:ext cx="6908784" cy="8721344"/>
            <a:chOff x="0" y="0"/>
            <a:chExt cx="9211713" cy="11628458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1018871" y="1018871"/>
              <a:ext cx="10972800" cy="8935059"/>
              <a:chOff x="0" y="0"/>
              <a:chExt cx="2167467" cy="17649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67" cy="1764950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64950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764950"/>
                    </a:lnTo>
                    <a:lnTo>
                      <a:pt x="0" y="176495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167467" cy="1793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73764" y="655658"/>
              <a:ext cx="8637949" cy="10972800"/>
            </a:xfrm>
            <a:custGeom>
              <a:avLst/>
              <a:gdLst/>
              <a:ahLst/>
              <a:cxnLst/>
              <a:rect l="l" t="t" r="r" b="b"/>
              <a:pathLst>
                <a:path w="8637949" h="10972800">
                  <a:moveTo>
                    <a:pt x="0" y="0"/>
                  </a:moveTo>
                  <a:lnTo>
                    <a:pt x="8637949" y="0"/>
                  </a:lnTo>
                  <a:lnTo>
                    <a:pt x="8637949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332" r="-4533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-4001090" y="4001090"/>
            <a:ext cx="10287000" cy="2284820"/>
            <a:chOff x="0" y="0"/>
            <a:chExt cx="2709333" cy="6017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601763"/>
            </a:xfrm>
            <a:custGeom>
              <a:avLst/>
              <a:gdLst/>
              <a:ahLst/>
              <a:cxnLst/>
              <a:rect l="l" t="t" r="r" b="b"/>
              <a:pathLst>
                <a:path w="2709333" h="601763">
                  <a:moveTo>
                    <a:pt x="0" y="0"/>
                  </a:moveTo>
                  <a:lnTo>
                    <a:pt x="2709333" y="0"/>
                  </a:lnTo>
                  <a:lnTo>
                    <a:pt x="2709333" y="601763"/>
                  </a:lnTo>
                  <a:lnTo>
                    <a:pt x="0" y="601763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709333" cy="630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0341" y="2944816"/>
            <a:ext cx="9100215" cy="4397369"/>
            <a:chOff x="0" y="0"/>
            <a:chExt cx="12133620" cy="586315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2133620" cy="4632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51"/>
                </a:lnSpc>
              </a:pPr>
              <a:r>
                <a:rPr lang="en-US" sz="7501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Je voudrais obtenir un logement pulic : </a:t>
              </a:r>
            </a:p>
            <a:p>
              <a:pPr algn="l">
                <a:lnSpc>
                  <a:spcPts val="9151"/>
                </a:lnSpc>
              </a:pPr>
              <a:r>
                <a:rPr lang="en-US" sz="7501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Suis-je prioritaire 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5725" y="4923528"/>
              <a:ext cx="8952684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105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SAMBRE ET BIESME SRL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45725" y="5837758"/>
              <a:ext cx="2441722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4" name="Freeform 14"/>
          <p:cNvSpPr/>
          <p:nvPr/>
        </p:nvSpPr>
        <p:spPr>
          <a:xfrm>
            <a:off x="485663" y="8683099"/>
            <a:ext cx="2367253" cy="1150402"/>
          </a:xfrm>
          <a:custGeom>
            <a:avLst/>
            <a:gdLst/>
            <a:ahLst/>
            <a:cxnLst/>
            <a:rect l="l" t="t" r="r" b="b"/>
            <a:pathLst>
              <a:path w="2367253" h="1150402">
                <a:moveTo>
                  <a:pt x="0" y="0"/>
                </a:moveTo>
                <a:lnTo>
                  <a:pt x="2367253" y="0"/>
                </a:lnTo>
                <a:lnTo>
                  <a:pt x="2367253" y="1150402"/>
                </a:lnTo>
                <a:lnTo>
                  <a:pt x="0" y="1150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85663" y="496428"/>
            <a:ext cx="2367253" cy="1516999"/>
          </a:xfrm>
          <a:custGeom>
            <a:avLst/>
            <a:gdLst/>
            <a:ahLst/>
            <a:cxnLst/>
            <a:rect l="l" t="t" r="r" b="b"/>
            <a:pathLst>
              <a:path w="2367253" h="1516999">
                <a:moveTo>
                  <a:pt x="0" y="0"/>
                </a:moveTo>
                <a:lnTo>
                  <a:pt x="2367253" y="0"/>
                </a:lnTo>
                <a:lnTo>
                  <a:pt x="2367253" y="1517000"/>
                </a:lnTo>
                <a:lnTo>
                  <a:pt x="0" y="151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793173" y="1254928"/>
            <a:ext cx="6494827" cy="8249244"/>
          </a:xfrm>
          <a:custGeom>
            <a:avLst/>
            <a:gdLst/>
            <a:ahLst/>
            <a:cxnLst/>
            <a:rect l="l" t="t" r="r" b="b"/>
            <a:pathLst>
              <a:path w="6494827" h="8249244">
                <a:moveTo>
                  <a:pt x="0" y="0"/>
                </a:moveTo>
                <a:lnTo>
                  <a:pt x="6494827" y="0"/>
                </a:lnTo>
                <a:lnTo>
                  <a:pt x="6494827" y="8249244"/>
                </a:lnTo>
                <a:lnTo>
                  <a:pt x="0" y="82492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551" b="-2551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5419138" y="-2489733"/>
            <a:ext cx="4277210" cy="5698001"/>
            <a:chOff x="0" y="0"/>
            <a:chExt cx="1126508" cy="15007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3992244" y="175021"/>
            <a:ext cx="1871929" cy="4195351"/>
            <a:chOff x="0" y="0"/>
            <a:chExt cx="493018" cy="11049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3018" cy="1104948"/>
            </a:xfrm>
            <a:custGeom>
              <a:avLst/>
              <a:gdLst/>
              <a:ahLst/>
              <a:cxnLst/>
              <a:rect l="l" t="t" r="r" b="b"/>
              <a:pathLst>
                <a:path w="493018" h="1104948">
                  <a:moveTo>
                    <a:pt x="0" y="0"/>
                  </a:moveTo>
                  <a:lnTo>
                    <a:pt x="493018" y="0"/>
                  </a:lnTo>
                  <a:lnTo>
                    <a:pt x="493018" y="1104948"/>
                  </a:lnTo>
                  <a:lnTo>
                    <a:pt x="0" y="110494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93018" cy="1133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195283" y="3208661"/>
            <a:ext cx="1474749" cy="1714824"/>
          </a:xfrm>
          <a:custGeom>
            <a:avLst/>
            <a:gdLst/>
            <a:ahLst/>
            <a:cxnLst/>
            <a:rect l="l" t="t" r="r" b="b"/>
            <a:pathLst>
              <a:path w="1474749" h="1714824">
                <a:moveTo>
                  <a:pt x="0" y="0"/>
                </a:moveTo>
                <a:lnTo>
                  <a:pt x="1474748" y="0"/>
                </a:lnTo>
                <a:lnTo>
                  <a:pt x="1474748" y="1714824"/>
                </a:lnTo>
                <a:lnTo>
                  <a:pt x="0" y="1714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3170561"/>
            <a:ext cx="9735706" cy="165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Ne pas être propriétaire(sauf AIS)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Avoir des revenus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limités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Logement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à loyer d’équilibre 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revenus + rentrées financières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Conditions et inscription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440723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Propriétés et revenus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261625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Points de priorité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995048"/>
            <a:ext cx="16230600" cy="374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Les points sont attribués en fonction du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ménage 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 du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logement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(sauf équilibre : pas de points)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De l’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ancienneté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(1 point par an)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Pas de priorité si déjà dans un logement social ni de transmission automatique du bail entre membres du    ménage (exceptions depuis le 01/10/2024 si membre du ménage depuis &gt; 18 mois)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Maladie dégénérative assimilée au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handicap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Violences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conjugales : plus de conditions, juste attestation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Équilibre : priorité aux mutations pour sous-occupation puis locataire social puis candidat locataire équilibre Départage en fonction de la date admission puis de l’âge.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5403343" y="-3671997"/>
            <a:ext cx="3110740" cy="6896060"/>
            <a:chOff x="0" y="0"/>
            <a:chExt cx="819290" cy="1816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290" cy="1816246"/>
            </a:xfrm>
            <a:custGeom>
              <a:avLst/>
              <a:gdLst/>
              <a:ahLst/>
              <a:cxnLst/>
              <a:rect l="l" t="t" r="r" b="b"/>
              <a:pathLst>
                <a:path w="819290" h="1816246">
                  <a:moveTo>
                    <a:pt x="0" y="0"/>
                  </a:moveTo>
                  <a:lnTo>
                    <a:pt x="819290" y="0"/>
                  </a:lnTo>
                  <a:lnTo>
                    <a:pt x="819290" y="1816246"/>
                  </a:lnTo>
                  <a:lnTo>
                    <a:pt x="0" y="1816246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9290" cy="1844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5883223" y="7414739"/>
            <a:ext cx="4027758" cy="5425404"/>
            <a:chOff x="0" y="0"/>
            <a:chExt cx="1060809" cy="1428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0809" cy="1428913"/>
            </a:xfrm>
            <a:custGeom>
              <a:avLst/>
              <a:gdLst/>
              <a:ahLst/>
              <a:cxnLst/>
              <a:rect l="l" t="t" r="r" b="b"/>
              <a:pathLst>
                <a:path w="1060809" h="1428913">
                  <a:moveTo>
                    <a:pt x="0" y="0"/>
                  </a:moveTo>
                  <a:lnTo>
                    <a:pt x="1060809" y="0"/>
                  </a:lnTo>
                  <a:lnTo>
                    <a:pt x="1060809" y="1428913"/>
                  </a:lnTo>
                  <a:lnTo>
                    <a:pt x="0" y="1428913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060809" cy="1457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874742" y="1685801"/>
            <a:ext cx="3034784" cy="3034784"/>
          </a:xfrm>
          <a:custGeom>
            <a:avLst/>
            <a:gdLst/>
            <a:ahLst/>
            <a:cxnLst/>
            <a:rect l="l" t="t" r="r" b="b"/>
            <a:pathLst>
              <a:path w="3034784" h="3034784">
                <a:moveTo>
                  <a:pt x="0" y="0"/>
                </a:moveTo>
                <a:lnTo>
                  <a:pt x="3034784" y="0"/>
                </a:lnTo>
                <a:lnTo>
                  <a:pt x="3034784" y="3034784"/>
                </a:lnTo>
                <a:lnTo>
                  <a:pt x="0" y="3034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3635535"/>
            <a:ext cx="16230600" cy="165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Vous pouvez choisir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jusqu'à 5 communes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ou sections de 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communes ou quartiers sociaux en Région Wallonne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Plus vous demandez de communes, plus vous avez de chances d’obtenir un logement public à louer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Conditions et inscription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905696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Zone géographique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726599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Type de logement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460022"/>
            <a:ext cx="16230600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Maison ou appartement (changement au 01/04/24 :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obligation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respecter votre choix)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Logement proportionné selon la composition de ménage et adapté si handicap reconnu ou maladie dégénérative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5395" y="5055067"/>
            <a:ext cx="195915" cy="1959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84867" y="5045542"/>
            <a:ext cx="195915" cy="1959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14339" y="5036017"/>
            <a:ext cx="195915" cy="19591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43812" y="5026492"/>
            <a:ext cx="195915" cy="19591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73284" y="5016967"/>
            <a:ext cx="195915" cy="19591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02757" y="5007442"/>
            <a:ext cx="195915" cy="19591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019769" y="3572618"/>
            <a:ext cx="867166" cy="1178751"/>
            <a:chOff x="0" y="0"/>
            <a:chExt cx="59794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4649242" y="5485936"/>
            <a:ext cx="867166" cy="1178751"/>
            <a:chOff x="0" y="0"/>
            <a:chExt cx="59794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78714" y="3572618"/>
            <a:ext cx="867166" cy="1178751"/>
            <a:chOff x="0" y="0"/>
            <a:chExt cx="59794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9908187" y="5485936"/>
            <a:ext cx="867166" cy="1178751"/>
            <a:chOff x="0" y="0"/>
            <a:chExt cx="59794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537659" y="3572618"/>
            <a:ext cx="867166" cy="1178751"/>
            <a:chOff x="0" y="0"/>
            <a:chExt cx="59794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15167132" y="5489347"/>
            <a:ext cx="867166" cy="1178751"/>
            <a:chOff x="0" y="0"/>
            <a:chExt cx="597948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AutoShape 38"/>
          <p:cNvSpPr/>
          <p:nvPr/>
        </p:nvSpPr>
        <p:spPr>
          <a:xfrm>
            <a:off x="1028700" y="510540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9" name="Group 39"/>
          <p:cNvGrpSpPr/>
          <p:nvPr/>
        </p:nvGrpSpPr>
        <p:grpSpPr>
          <a:xfrm>
            <a:off x="3209777" y="7858100"/>
            <a:ext cx="11868446" cy="1930908"/>
            <a:chOff x="0" y="0"/>
            <a:chExt cx="3125846" cy="50855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125846" cy="508552"/>
            </a:xfrm>
            <a:custGeom>
              <a:avLst/>
              <a:gdLst/>
              <a:ahLst/>
              <a:cxnLst/>
              <a:rect l="l" t="t" r="r" b="b"/>
              <a:pathLst>
                <a:path w="3125846" h="508552">
                  <a:moveTo>
                    <a:pt x="33268" y="0"/>
                  </a:moveTo>
                  <a:lnTo>
                    <a:pt x="3092578" y="0"/>
                  </a:lnTo>
                  <a:cubicBezTo>
                    <a:pt x="3110951" y="0"/>
                    <a:pt x="3125846" y="14895"/>
                    <a:pt x="3125846" y="33268"/>
                  </a:cubicBezTo>
                  <a:lnTo>
                    <a:pt x="3125846" y="475284"/>
                  </a:lnTo>
                  <a:cubicBezTo>
                    <a:pt x="3125846" y="493657"/>
                    <a:pt x="3110951" y="508552"/>
                    <a:pt x="3092578" y="508552"/>
                  </a:cubicBezTo>
                  <a:lnTo>
                    <a:pt x="33268" y="508552"/>
                  </a:lnTo>
                  <a:cubicBezTo>
                    <a:pt x="14895" y="508552"/>
                    <a:pt x="0" y="493657"/>
                    <a:pt x="0" y="475284"/>
                  </a:cubicBezTo>
                  <a:lnTo>
                    <a:pt x="0" y="33268"/>
                  </a:lnTo>
                  <a:cubicBezTo>
                    <a:pt x="0" y="14895"/>
                    <a:pt x="14895" y="0"/>
                    <a:pt x="33268" y="0"/>
                  </a:cubicBez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399" spc="2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  Comité d’attribution</a:t>
              </a:r>
              <a:r>
                <a:rPr lang="en-US" sz="2399" b="1" spc="2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indépendant</a:t>
              </a:r>
            </a:p>
            <a:p>
              <a:pPr algn="l">
                <a:lnSpc>
                  <a:spcPts val="3359"/>
                </a:lnSpc>
              </a:pPr>
              <a:r>
                <a:rPr lang="en-US" sz="2399" spc="2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 En présence d’une </a:t>
              </a:r>
              <a:r>
                <a:rPr lang="en-US" sz="2399" b="1" spc="2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commissaire</a:t>
              </a:r>
              <a:r>
                <a:rPr lang="en-US" sz="2399" spc="2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représentant la Région Wallonne</a:t>
              </a:r>
            </a:p>
            <a:p>
              <a:pPr algn="l">
                <a:lnSpc>
                  <a:spcPts val="3359"/>
                </a:lnSpc>
              </a:pPr>
              <a:r>
                <a:rPr lang="en-US" sz="2399" spc="2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 Une réunion par mois</a:t>
              </a:r>
            </a:p>
            <a:p>
              <a:pPr algn="l">
                <a:lnSpc>
                  <a:spcPts val="3359"/>
                </a:lnSpc>
              </a:pPr>
              <a:r>
                <a:rPr lang="en-US" sz="2399" spc="2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 Mise en concordance des logements et des candidats par un</a:t>
              </a:r>
              <a:r>
                <a:rPr lang="en-US" sz="2399" b="1" spc="2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logiciel informatique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9144000" y="6744449"/>
            <a:ext cx="2403694" cy="751701"/>
          </a:xfrm>
          <a:custGeom>
            <a:avLst/>
            <a:gdLst/>
            <a:ahLst/>
            <a:cxnLst/>
            <a:rect l="l" t="t" r="r" b="b"/>
            <a:pathLst>
              <a:path w="2403694" h="751701">
                <a:moveTo>
                  <a:pt x="0" y="0"/>
                </a:moveTo>
                <a:lnTo>
                  <a:pt x="2403694" y="0"/>
                </a:lnTo>
                <a:lnTo>
                  <a:pt x="2403694" y="751701"/>
                </a:lnTo>
                <a:lnTo>
                  <a:pt x="0" y="751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6232646" y="914400"/>
            <a:ext cx="5822707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Ligne du temps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2566143"/>
            <a:ext cx="303366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VOUDRAIS LOUER UN LOGEMENT PUBLIC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20504" y="6940912"/>
            <a:ext cx="172464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CONDITIONS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821519" y="2893168"/>
            <a:ext cx="17815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INSCRIPTION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726075" y="6883762"/>
            <a:ext cx="123138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8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ATTENTE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055354" y="2918568"/>
            <a:ext cx="20285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8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ATTRIBUTION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083884" y="6921862"/>
            <a:ext cx="354588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J’OBTIENS UN LOGEMENT</a:t>
            </a:r>
          </a:p>
        </p:txBody>
      </p:sp>
      <p:sp>
        <p:nvSpPr>
          <p:cNvPr id="50" name="Freeform 50"/>
          <p:cNvSpPr/>
          <p:nvPr/>
        </p:nvSpPr>
        <p:spPr>
          <a:xfrm>
            <a:off x="11820147" y="2741155"/>
            <a:ext cx="2403694" cy="751701"/>
          </a:xfrm>
          <a:custGeom>
            <a:avLst/>
            <a:gdLst/>
            <a:ahLst/>
            <a:cxnLst/>
            <a:rect l="l" t="t" r="r" b="b"/>
            <a:pathLst>
              <a:path w="2403694" h="751701">
                <a:moveTo>
                  <a:pt x="0" y="0"/>
                </a:moveTo>
                <a:lnTo>
                  <a:pt x="2403694" y="0"/>
                </a:lnTo>
                <a:lnTo>
                  <a:pt x="2403694" y="751701"/>
                </a:lnTo>
                <a:lnTo>
                  <a:pt x="0" y="751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5395" y="5055067"/>
            <a:ext cx="195915" cy="1959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84867" y="5045542"/>
            <a:ext cx="195915" cy="1959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14339" y="5036017"/>
            <a:ext cx="195915" cy="19591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43812" y="5026492"/>
            <a:ext cx="195915" cy="19591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73284" y="5016967"/>
            <a:ext cx="195915" cy="19591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02757" y="5007442"/>
            <a:ext cx="195915" cy="19591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019769" y="3572618"/>
            <a:ext cx="867166" cy="1178751"/>
            <a:chOff x="0" y="0"/>
            <a:chExt cx="59794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4649242" y="5485936"/>
            <a:ext cx="867166" cy="1178751"/>
            <a:chOff x="0" y="0"/>
            <a:chExt cx="59794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78714" y="3572618"/>
            <a:ext cx="867166" cy="1178751"/>
            <a:chOff x="0" y="0"/>
            <a:chExt cx="59794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9908187" y="5485936"/>
            <a:ext cx="867166" cy="1178751"/>
            <a:chOff x="0" y="0"/>
            <a:chExt cx="59794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537659" y="3572618"/>
            <a:ext cx="867166" cy="1178751"/>
            <a:chOff x="0" y="0"/>
            <a:chExt cx="59794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15167132" y="5489347"/>
            <a:ext cx="867166" cy="1178751"/>
            <a:chOff x="0" y="0"/>
            <a:chExt cx="597948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AutoShape 38"/>
          <p:cNvSpPr/>
          <p:nvPr/>
        </p:nvSpPr>
        <p:spPr>
          <a:xfrm>
            <a:off x="1028700" y="510540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9" name="Freeform 39"/>
          <p:cNvSpPr/>
          <p:nvPr/>
        </p:nvSpPr>
        <p:spPr>
          <a:xfrm>
            <a:off x="9144000" y="6744449"/>
            <a:ext cx="2403694" cy="751701"/>
          </a:xfrm>
          <a:custGeom>
            <a:avLst/>
            <a:gdLst/>
            <a:ahLst/>
            <a:cxnLst/>
            <a:rect l="l" t="t" r="r" b="b"/>
            <a:pathLst>
              <a:path w="2403694" h="751701">
                <a:moveTo>
                  <a:pt x="0" y="0"/>
                </a:moveTo>
                <a:lnTo>
                  <a:pt x="2403694" y="0"/>
                </a:lnTo>
                <a:lnTo>
                  <a:pt x="2403694" y="751701"/>
                </a:lnTo>
                <a:lnTo>
                  <a:pt x="0" y="751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6232646" y="914400"/>
            <a:ext cx="5822707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Ligne du temps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28700" y="2566143"/>
            <a:ext cx="303366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VOUDRAIS LOUER UN LOGEMENT PUBLIC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220504" y="6940912"/>
            <a:ext cx="172464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CONDITIONS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21519" y="2893168"/>
            <a:ext cx="17815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INSCRIPTION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726075" y="6883762"/>
            <a:ext cx="123138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8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ATTENTE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055354" y="2918568"/>
            <a:ext cx="20285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8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ATTRIBUTION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083884" y="6921862"/>
            <a:ext cx="354588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J’OBTIENS UN LOGEMENT</a:t>
            </a:r>
          </a:p>
        </p:txBody>
      </p:sp>
      <p:sp>
        <p:nvSpPr>
          <p:cNvPr id="47" name="Freeform 47"/>
          <p:cNvSpPr/>
          <p:nvPr/>
        </p:nvSpPr>
        <p:spPr>
          <a:xfrm>
            <a:off x="11820147" y="2741155"/>
            <a:ext cx="2403694" cy="751701"/>
          </a:xfrm>
          <a:custGeom>
            <a:avLst/>
            <a:gdLst/>
            <a:ahLst/>
            <a:cxnLst/>
            <a:rect l="l" t="t" r="r" b="b"/>
            <a:pathLst>
              <a:path w="2403694" h="751701">
                <a:moveTo>
                  <a:pt x="0" y="0"/>
                </a:moveTo>
                <a:lnTo>
                  <a:pt x="2403694" y="0"/>
                </a:lnTo>
                <a:lnTo>
                  <a:pt x="2403694" y="751701"/>
                </a:lnTo>
                <a:lnTo>
                  <a:pt x="0" y="751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8" name="Group 48"/>
          <p:cNvGrpSpPr/>
          <p:nvPr/>
        </p:nvGrpSpPr>
        <p:grpSpPr>
          <a:xfrm>
            <a:off x="3945479" y="7858100"/>
            <a:ext cx="10224130" cy="1816608"/>
            <a:chOff x="0" y="0"/>
            <a:chExt cx="2692775" cy="47844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692775" cy="478448"/>
            </a:xfrm>
            <a:custGeom>
              <a:avLst/>
              <a:gdLst/>
              <a:ahLst/>
              <a:cxnLst/>
              <a:rect l="l" t="t" r="r" b="b"/>
              <a:pathLst>
                <a:path w="2692775" h="478448">
                  <a:moveTo>
                    <a:pt x="38618" y="0"/>
                  </a:moveTo>
                  <a:lnTo>
                    <a:pt x="2654157" y="0"/>
                  </a:lnTo>
                  <a:cubicBezTo>
                    <a:pt x="2664399" y="0"/>
                    <a:pt x="2674222" y="4069"/>
                    <a:pt x="2681464" y="11311"/>
                  </a:cubicBezTo>
                  <a:cubicBezTo>
                    <a:pt x="2688706" y="18553"/>
                    <a:pt x="2692775" y="28376"/>
                    <a:pt x="2692775" y="38618"/>
                  </a:cubicBezTo>
                  <a:lnTo>
                    <a:pt x="2692775" y="439830"/>
                  </a:lnTo>
                  <a:cubicBezTo>
                    <a:pt x="2692775" y="450072"/>
                    <a:pt x="2688706" y="459895"/>
                    <a:pt x="2681464" y="467137"/>
                  </a:cubicBezTo>
                  <a:cubicBezTo>
                    <a:pt x="2674222" y="474379"/>
                    <a:pt x="2664399" y="478448"/>
                    <a:pt x="2654157" y="478448"/>
                  </a:cubicBezTo>
                  <a:lnTo>
                    <a:pt x="38618" y="478448"/>
                  </a:lnTo>
                  <a:cubicBezTo>
                    <a:pt x="28376" y="478448"/>
                    <a:pt x="18553" y="474379"/>
                    <a:pt x="11311" y="467137"/>
                  </a:cubicBezTo>
                  <a:cubicBezTo>
                    <a:pt x="4069" y="459895"/>
                    <a:pt x="0" y="450072"/>
                    <a:pt x="0" y="439830"/>
                  </a:cubicBezTo>
                  <a:lnTo>
                    <a:pt x="0" y="38618"/>
                  </a:lnTo>
                  <a:cubicBezTo>
                    <a:pt x="0" y="28376"/>
                    <a:pt x="4069" y="18553"/>
                    <a:pt x="11311" y="11311"/>
                  </a:cubicBezTo>
                  <a:cubicBezTo>
                    <a:pt x="18553" y="4069"/>
                    <a:pt x="28376" y="0"/>
                    <a:pt x="38618" y="0"/>
                  </a:cubicBez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2692775" cy="526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Quelques chiffres : </a:t>
              </a:r>
            </a:p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360 </a:t>
              </a:r>
              <a:r>
                <a:rPr lang="en-US" sz="23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candidatures en attente</a:t>
              </a:r>
            </a:p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46 </a:t>
              </a:r>
              <a:r>
                <a:rPr lang="en-US" sz="23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refus en 2024</a:t>
              </a:r>
            </a:p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120 </a:t>
              </a:r>
              <a:r>
                <a:rPr lang="en-US" sz="23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logements attribués en 2024 dont 1/3 par mutation et 2/3 attribution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2271694" y="2784864"/>
            <a:ext cx="4277210" cy="5698001"/>
            <a:chOff x="0" y="0"/>
            <a:chExt cx="1126508" cy="15007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58998" y="4309110"/>
            <a:ext cx="8924278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 nationalité ou ma culture favorisent-elles l'attribution ? </a:t>
            </a:r>
          </a:p>
          <a:p>
            <a:pPr algn="l">
              <a:lnSpc>
                <a:spcPts val="3639"/>
              </a:lnSpc>
            </a:pPr>
            <a:endParaRPr lang="en-US" sz="2599" spc="7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9314363" y="4564016"/>
            <a:ext cx="189261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Freeform 10"/>
          <p:cNvSpPr/>
          <p:nvPr/>
        </p:nvSpPr>
        <p:spPr>
          <a:xfrm>
            <a:off x="15514495" y="1514158"/>
            <a:ext cx="1744805" cy="1744805"/>
          </a:xfrm>
          <a:custGeom>
            <a:avLst/>
            <a:gdLst/>
            <a:ahLst/>
            <a:cxnLst/>
            <a:rect l="l" t="t" r="r" b="b"/>
            <a:pathLst>
              <a:path w="1744805" h="1744805">
                <a:moveTo>
                  <a:pt x="0" y="0"/>
                </a:moveTo>
                <a:lnTo>
                  <a:pt x="1744805" y="0"/>
                </a:lnTo>
                <a:lnTo>
                  <a:pt x="1744805" y="1744805"/>
                </a:lnTo>
                <a:lnTo>
                  <a:pt x="0" y="1744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873729" y="4164600"/>
            <a:ext cx="5073141" cy="27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Les règles d'attribution sont les mêmes pour tous </a:t>
            </a:r>
          </a:p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Les priorités sont fixées par la loi régionale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7251468"/>
            <a:ext cx="5005951" cy="2006832"/>
            <a:chOff x="0" y="0"/>
            <a:chExt cx="1951481" cy="7823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51481" cy="782327"/>
            </a:xfrm>
            <a:custGeom>
              <a:avLst/>
              <a:gdLst/>
              <a:ahLst/>
              <a:cxnLst/>
              <a:rect l="l" t="t" r="r" b="b"/>
              <a:pathLst>
                <a:path w="1951481" h="782327">
                  <a:moveTo>
                    <a:pt x="0" y="0"/>
                  </a:moveTo>
                  <a:lnTo>
                    <a:pt x="1951481" y="0"/>
                  </a:lnTo>
                  <a:lnTo>
                    <a:pt x="1951481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951481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-1775087" y="7438000"/>
            <a:ext cx="4277210" cy="5698001"/>
            <a:chOff x="0" y="0"/>
            <a:chExt cx="1126508" cy="15007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29503" y="7398010"/>
            <a:ext cx="1543050" cy="1713748"/>
            <a:chOff x="0" y="0"/>
            <a:chExt cx="406400" cy="4513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2271694" y="2784864"/>
            <a:ext cx="4277210" cy="5698001"/>
            <a:chOff x="0" y="0"/>
            <a:chExt cx="1126508" cy="15007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58998" y="4309110"/>
            <a:ext cx="8924278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 nationalité ou ma culture favorisent-elles l'attribution ? </a:t>
            </a:r>
          </a:p>
          <a:p>
            <a:pPr algn="l">
              <a:lnSpc>
                <a:spcPts val="3639"/>
              </a:lnSpc>
            </a:pPr>
            <a:endParaRPr lang="en-US" sz="2599" spc="7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9144000" y="4564016"/>
            <a:ext cx="206297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9144000" y="6371534"/>
            <a:ext cx="206297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1" name="Group 11"/>
          <p:cNvGrpSpPr/>
          <p:nvPr/>
        </p:nvGrpSpPr>
        <p:grpSpPr>
          <a:xfrm rot="5400000">
            <a:off x="-1775087" y="7438000"/>
            <a:ext cx="4277210" cy="5698001"/>
            <a:chOff x="0" y="0"/>
            <a:chExt cx="1126508" cy="15007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522476" y="1514158"/>
            <a:ext cx="1736824" cy="1736824"/>
          </a:xfrm>
          <a:custGeom>
            <a:avLst/>
            <a:gdLst/>
            <a:ahLst/>
            <a:cxnLst/>
            <a:rect l="l" t="t" r="r" b="b"/>
            <a:pathLst>
              <a:path w="1736824" h="1736824">
                <a:moveTo>
                  <a:pt x="0" y="0"/>
                </a:moveTo>
                <a:lnTo>
                  <a:pt x="1736824" y="0"/>
                </a:lnTo>
                <a:lnTo>
                  <a:pt x="1736824" y="1736823"/>
                </a:lnTo>
                <a:lnTo>
                  <a:pt x="0" y="173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873729" y="4164600"/>
            <a:ext cx="5073141" cy="273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Les règles d'attribution sont les mêmes pour tous </a:t>
            </a:r>
          </a:p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Les priorités sont fixées par la loi régionale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8998" y="5995670"/>
            <a:ext cx="7778426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 voisine a eu un logement plus vite que moi mais sa situation est moins grave / elle a moins de points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2271694" y="2784864"/>
            <a:ext cx="4277210" cy="5698001"/>
            <a:chOff x="0" y="0"/>
            <a:chExt cx="1126508" cy="15007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9547170" y="4564016"/>
            <a:ext cx="165980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Freeform 9"/>
          <p:cNvSpPr/>
          <p:nvPr/>
        </p:nvSpPr>
        <p:spPr>
          <a:xfrm>
            <a:off x="15291874" y="2401635"/>
            <a:ext cx="1967426" cy="912170"/>
          </a:xfrm>
          <a:custGeom>
            <a:avLst/>
            <a:gdLst/>
            <a:ahLst/>
            <a:cxnLst/>
            <a:rect l="l" t="t" r="r" b="b"/>
            <a:pathLst>
              <a:path w="1967426" h="912170">
                <a:moveTo>
                  <a:pt x="0" y="0"/>
                </a:moveTo>
                <a:lnTo>
                  <a:pt x="1967426" y="0"/>
                </a:lnTo>
                <a:lnTo>
                  <a:pt x="1967426" y="912170"/>
                </a:lnTo>
                <a:lnTo>
                  <a:pt x="0" y="912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874505" y="7126241"/>
            <a:ext cx="2439512" cy="1372225"/>
          </a:xfrm>
          <a:custGeom>
            <a:avLst/>
            <a:gdLst/>
            <a:ahLst/>
            <a:cxnLst/>
            <a:rect l="l" t="t" r="r" b="b"/>
            <a:pathLst>
              <a:path w="2439512" h="1372225">
                <a:moveTo>
                  <a:pt x="0" y="0"/>
                </a:moveTo>
                <a:lnTo>
                  <a:pt x="2439512" y="0"/>
                </a:lnTo>
                <a:lnTo>
                  <a:pt x="2439512" y="1372225"/>
                </a:lnTo>
                <a:lnTo>
                  <a:pt x="0" y="1372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58998" y="4309110"/>
            <a:ext cx="7985002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n'ai plus de logement, je dors dans ma voiture, il me faut un logement social tout de suite</a:t>
            </a:r>
          </a:p>
          <a:p>
            <a:pPr algn="l">
              <a:lnSpc>
                <a:spcPts val="3639"/>
              </a:lnSpc>
            </a:pPr>
            <a:endParaRPr lang="en-US" sz="2599" spc="7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73729" y="3850130"/>
            <a:ext cx="5073141" cy="3443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 logement social n’est pas un logement donné en urgence. Adressez vous au CPAS ou au relais social urbain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7251468"/>
            <a:ext cx="5005951" cy="2006832"/>
            <a:chOff x="0" y="0"/>
            <a:chExt cx="1951481" cy="7823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51481" cy="782327"/>
            </a:xfrm>
            <a:custGeom>
              <a:avLst/>
              <a:gdLst/>
              <a:ahLst/>
              <a:cxnLst/>
              <a:rect l="l" t="t" r="r" b="b"/>
              <a:pathLst>
                <a:path w="1951481" h="782327">
                  <a:moveTo>
                    <a:pt x="0" y="0"/>
                  </a:moveTo>
                  <a:lnTo>
                    <a:pt x="1951481" y="0"/>
                  </a:lnTo>
                  <a:lnTo>
                    <a:pt x="1951481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951481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-1775087" y="7438000"/>
            <a:ext cx="4277210" cy="5698001"/>
            <a:chOff x="0" y="0"/>
            <a:chExt cx="1126508" cy="15007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29503" y="7398010"/>
            <a:ext cx="1543050" cy="1713748"/>
            <a:chOff x="0" y="0"/>
            <a:chExt cx="406400" cy="4513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2271694" y="2784864"/>
            <a:ext cx="4277210" cy="5698001"/>
            <a:chOff x="0" y="0"/>
            <a:chExt cx="1126508" cy="15007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9547170" y="4564016"/>
            <a:ext cx="165980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>
            <a:off x="9547170" y="6371534"/>
            <a:ext cx="165980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Freeform 10"/>
          <p:cNvSpPr/>
          <p:nvPr/>
        </p:nvSpPr>
        <p:spPr>
          <a:xfrm>
            <a:off x="14900454" y="1927170"/>
            <a:ext cx="2358846" cy="1262833"/>
          </a:xfrm>
          <a:custGeom>
            <a:avLst/>
            <a:gdLst/>
            <a:ahLst/>
            <a:cxnLst/>
            <a:rect l="l" t="t" r="r" b="b"/>
            <a:pathLst>
              <a:path w="2358846" h="1262833">
                <a:moveTo>
                  <a:pt x="0" y="0"/>
                </a:moveTo>
                <a:lnTo>
                  <a:pt x="2358846" y="0"/>
                </a:lnTo>
                <a:lnTo>
                  <a:pt x="2358846" y="1262833"/>
                </a:lnTo>
                <a:lnTo>
                  <a:pt x="0" y="1262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3368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59301" y="7112954"/>
            <a:ext cx="1175138" cy="1319032"/>
          </a:xfrm>
          <a:custGeom>
            <a:avLst/>
            <a:gdLst/>
            <a:ahLst/>
            <a:cxnLst/>
            <a:rect l="l" t="t" r="r" b="b"/>
            <a:pathLst>
              <a:path w="1175138" h="1319032">
                <a:moveTo>
                  <a:pt x="0" y="0"/>
                </a:moveTo>
                <a:lnTo>
                  <a:pt x="1175138" y="0"/>
                </a:lnTo>
                <a:lnTo>
                  <a:pt x="1175138" y="1319032"/>
                </a:lnTo>
                <a:lnTo>
                  <a:pt x="0" y="1319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58998" y="4309110"/>
            <a:ext cx="7985002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n'ai plus de logement, je dors dans ma voiture, il me faut un logement social tout de suite</a:t>
            </a:r>
          </a:p>
          <a:p>
            <a:pPr algn="l">
              <a:lnSpc>
                <a:spcPts val="3639"/>
              </a:lnSpc>
            </a:pPr>
            <a:endParaRPr lang="en-US" sz="2599" spc="7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873729" y="3850130"/>
            <a:ext cx="5073141" cy="3443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Le logement social n’est pas un logement donné en urgence. Adressez vous au CPAS ou au relais social urbain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98" y="5995670"/>
            <a:ext cx="8181596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Mon logement a été incendié, il me faut un logement social tout de suite</a:t>
            </a:r>
          </a:p>
          <a:p>
            <a:pPr algn="l">
              <a:lnSpc>
                <a:spcPts val="3639"/>
              </a:lnSpc>
            </a:pPr>
            <a:endParaRPr lang="en-US" sz="2599" spc="7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251468"/>
            <a:ext cx="5005951" cy="2006832"/>
            <a:chOff x="0" y="0"/>
            <a:chExt cx="1951481" cy="7823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51481" cy="782327"/>
            </a:xfrm>
            <a:custGeom>
              <a:avLst/>
              <a:gdLst/>
              <a:ahLst/>
              <a:cxnLst/>
              <a:rect l="l" t="t" r="r" b="b"/>
              <a:pathLst>
                <a:path w="1951481" h="782327">
                  <a:moveTo>
                    <a:pt x="0" y="0"/>
                  </a:moveTo>
                  <a:lnTo>
                    <a:pt x="1951481" y="0"/>
                  </a:lnTo>
                  <a:lnTo>
                    <a:pt x="1951481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951481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-1775087" y="7438000"/>
            <a:ext cx="4277210" cy="5698001"/>
            <a:chOff x="0" y="0"/>
            <a:chExt cx="1126508" cy="15007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129503" y="7907497"/>
            <a:ext cx="1543050" cy="1713748"/>
            <a:chOff x="0" y="0"/>
            <a:chExt cx="406400" cy="4513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83783" y="2364153"/>
            <a:ext cx="2075517" cy="1954759"/>
          </a:xfrm>
          <a:custGeom>
            <a:avLst/>
            <a:gdLst/>
            <a:ahLst/>
            <a:cxnLst/>
            <a:rect l="l" t="t" r="r" b="b"/>
            <a:pathLst>
              <a:path w="2075517" h="1954759">
                <a:moveTo>
                  <a:pt x="0" y="0"/>
                </a:moveTo>
                <a:lnTo>
                  <a:pt x="2075517" y="0"/>
                </a:lnTo>
                <a:lnTo>
                  <a:pt x="2075517" y="1954759"/>
                </a:lnTo>
                <a:lnTo>
                  <a:pt x="0" y="1954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Ça fait 5 ans que je suis inscrite et pourtant je n'ai pas encore eu de logement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c’est anormalement long, vérifiez votre dossier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7251468"/>
            <a:ext cx="5005951" cy="2006832"/>
            <a:chOff x="0" y="0"/>
            <a:chExt cx="1951481" cy="7823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1481" cy="782327"/>
            </a:xfrm>
            <a:custGeom>
              <a:avLst/>
              <a:gdLst/>
              <a:ahLst/>
              <a:cxnLst/>
              <a:rect l="l" t="t" r="r" b="b"/>
              <a:pathLst>
                <a:path w="1951481" h="782327">
                  <a:moveTo>
                    <a:pt x="0" y="0"/>
                  </a:moveTo>
                  <a:lnTo>
                    <a:pt x="1951481" y="0"/>
                  </a:lnTo>
                  <a:lnTo>
                    <a:pt x="1951481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51481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-1775087" y="7438000"/>
            <a:ext cx="4277210" cy="5698001"/>
            <a:chOff x="0" y="0"/>
            <a:chExt cx="1126508" cy="15007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29503" y="7398010"/>
            <a:ext cx="1543050" cy="1713748"/>
            <a:chOff x="0" y="0"/>
            <a:chExt cx="406400" cy="4513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41514" y="4253231"/>
            <a:ext cx="1417786" cy="1433424"/>
          </a:xfrm>
          <a:custGeom>
            <a:avLst/>
            <a:gdLst/>
            <a:ahLst/>
            <a:cxnLst/>
            <a:rect l="l" t="t" r="r" b="b"/>
            <a:pathLst>
              <a:path w="1417786" h="1433424">
                <a:moveTo>
                  <a:pt x="0" y="0"/>
                </a:moveTo>
                <a:lnTo>
                  <a:pt x="1417786" y="0"/>
                </a:lnTo>
                <a:lnTo>
                  <a:pt x="1417786" y="1433424"/>
                </a:lnTo>
                <a:lnTo>
                  <a:pt x="0" y="1433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Ça fait 5 ans que je suis inscrite et pourtant je n'ai pas encore eu de logement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c’est anormalement long, vérifiez votre dossier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88612"/>
            <a:ext cx="13932073" cy="13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j’appelle la société de logements toutes les semaines j’aurai un logement plus vite ?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non, c’est la société qui vous contacte quand vous avez une attribution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d’où l’importance que vos coordonnées soient à jour !!!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5395" y="5055067"/>
            <a:ext cx="195915" cy="1959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84867" y="5045542"/>
            <a:ext cx="195915" cy="1959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14339" y="5036017"/>
            <a:ext cx="195915" cy="19591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43812" y="5026492"/>
            <a:ext cx="195915" cy="19591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73284" y="5016967"/>
            <a:ext cx="195915" cy="19591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02757" y="5007442"/>
            <a:ext cx="195915" cy="19591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019769" y="3572618"/>
            <a:ext cx="867166" cy="1178751"/>
            <a:chOff x="0" y="0"/>
            <a:chExt cx="59794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4649242" y="5485936"/>
            <a:ext cx="867166" cy="1178751"/>
            <a:chOff x="0" y="0"/>
            <a:chExt cx="59794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78714" y="3572618"/>
            <a:ext cx="867166" cy="1178751"/>
            <a:chOff x="0" y="0"/>
            <a:chExt cx="59794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9908187" y="5485936"/>
            <a:ext cx="867166" cy="1178751"/>
            <a:chOff x="0" y="0"/>
            <a:chExt cx="59794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537659" y="3572618"/>
            <a:ext cx="867166" cy="1178751"/>
            <a:chOff x="0" y="0"/>
            <a:chExt cx="59794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15167132" y="5489347"/>
            <a:ext cx="867166" cy="1178751"/>
            <a:chOff x="0" y="0"/>
            <a:chExt cx="597948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AutoShape 38"/>
          <p:cNvSpPr/>
          <p:nvPr/>
        </p:nvSpPr>
        <p:spPr>
          <a:xfrm>
            <a:off x="1028700" y="510540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9" name="Group 39"/>
          <p:cNvGrpSpPr/>
          <p:nvPr/>
        </p:nvGrpSpPr>
        <p:grpSpPr>
          <a:xfrm>
            <a:off x="12971242" y="1102756"/>
            <a:ext cx="4658527" cy="1406237"/>
            <a:chOff x="0" y="0"/>
            <a:chExt cx="1226937" cy="37036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226937" cy="370367"/>
            </a:xfrm>
            <a:custGeom>
              <a:avLst/>
              <a:gdLst/>
              <a:ahLst/>
              <a:cxnLst/>
              <a:rect l="l" t="t" r="r" b="b"/>
              <a:pathLst>
                <a:path w="1226937" h="370367">
                  <a:moveTo>
                    <a:pt x="84756" y="0"/>
                  </a:moveTo>
                  <a:lnTo>
                    <a:pt x="1142181" y="0"/>
                  </a:lnTo>
                  <a:cubicBezTo>
                    <a:pt x="1188991" y="0"/>
                    <a:pt x="1226937" y="37947"/>
                    <a:pt x="1226937" y="84756"/>
                  </a:cubicBezTo>
                  <a:lnTo>
                    <a:pt x="1226937" y="285611"/>
                  </a:lnTo>
                  <a:cubicBezTo>
                    <a:pt x="1226937" y="332421"/>
                    <a:pt x="1188991" y="370367"/>
                    <a:pt x="1142181" y="370367"/>
                  </a:cubicBezTo>
                  <a:lnTo>
                    <a:pt x="84756" y="370367"/>
                  </a:lnTo>
                  <a:cubicBezTo>
                    <a:pt x="62277" y="370367"/>
                    <a:pt x="40719" y="361437"/>
                    <a:pt x="24824" y="345543"/>
                  </a:cubicBezTo>
                  <a:cubicBezTo>
                    <a:pt x="8930" y="329648"/>
                    <a:pt x="0" y="308090"/>
                    <a:pt x="0" y="285611"/>
                  </a:cubicBezTo>
                  <a:lnTo>
                    <a:pt x="0" y="84756"/>
                  </a:lnTo>
                  <a:cubicBezTo>
                    <a:pt x="0" y="37947"/>
                    <a:pt x="37947" y="0"/>
                    <a:pt x="84756" y="0"/>
                  </a:cubicBez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226937" cy="41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C'est quoi un logement public ?</a:t>
              </a:r>
            </a:p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urgence, choix, loyer, expulsion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874283" y="7899762"/>
            <a:ext cx="13457584" cy="1701438"/>
            <a:chOff x="0" y="0"/>
            <a:chExt cx="3544384" cy="44811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544384" cy="448115"/>
            </a:xfrm>
            <a:custGeom>
              <a:avLst/>
              <a:gdLst/>
              <a:ahLst/>
              <a:cxnLst/>
              <a:rect l="l" t="t" r="r" b="b"/>
              <a:pathLst>
                <a:path w="3544384" h="448115">
                  <a:moveTo>
                    <a:pt x="29339" y="0"/>
                  </a:moveTo>
                  <a:lnTo>
                    <a:pt x="3515045" y="0"/>
                  </a:lnTo>
                  <a:cubicBezTo>
                    <a:pt x="3531249" y="0"/>
                    <a:pt x="3544384" y="13136"/>
                    <a:pt x="3544384" y="29339"/>
                  </a:cubicBezTo>
                  <a:lnTo>
                    <a:pt x="3544384" y="418776"/>
                  </a:lnTo>
                  <a:cubicBezTo>
                    <a:pt x="3544384" y="426557"/>
                    <a:pt x="3541293" y="434020"/>
                    <a:pt x="3535791" y="439522"/>
                  </a:cubicBezTo>
                  <a:cubicBezTo>
                    <a:pt x="3530289" y="445024"/>
                    <a:pt x="3522826" y="448115"/>
                    <a:pt x="3515045" y="448115"/>
                  </a:cubicBezTo>
                  <a:lnTo>
                    <a:pt x="29339" y="448115"/>
                  </a:lnTo>
                  <a:cubicBezTo>
                    <a:pt x="21558" y="448115"/>
                    <a:pt x="14096" y="445024"/>
                    <a:pt x="8593" y="439522"/>
                  </a:cubicBezTo>
                  <a:cubicBezTo>
                    <a:pt x="3091" y="434020"/>
                    <a:pt x="0" y="426557"/>
                    <a:pt x="0" y="418776"/>
                  </a:cubicBezTo>
                  <a:lnTo>
                    <a:pt x="0" y="29339"/>
                  </a:lnTo>
                  <a:cubicBezTo>
                    <a:pt x="0" y="21558"/>
                    <a:pt x="3091" y="14096"/>
                    <a:pt x="8593" y="8593"/>
                  </a:cubicBezTo>
                  <a:cubicBezTo>
                    <a:pt x="14096" y="3091"/>
                    <a:pt x="21558" y="0"/>
                    <a:pt x="29339" y="0"/>
                  </a:cubicBez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3544384" cy="495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399" spc="2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Attribution des logements publics régie par le Code Wallon du Logement et de l’Habitat durable</a:t>
              </a:r>
            </a:p>
            <a:p>
              <a:pPr algn="l">
                <a:lnSpc>
                  <a:spcPts val="3359"/>
                </a:lnSpc>
              </a:pPr>
              <a:r>
                <a:rPr lang="en-US" sz="2399" spc="2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SLSP &gt;&gt; agréées par la Société Wallonne du Logement </a:t>
              </a:r>
            </a:p>
            <a:p>
              <a:pPr algn="just">
                <a:lnSpc>
                  <a:spcPts val="3359"/>
                </a:lnSpc>
              </a:pPr>
              <a:r>
                <a:rPr lang="en-US" sz="2399" spc="21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&gt;&gt; mettent strictement en application la réglementation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6232646" y="914400"/>
            <a:ext cx="5822707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Ligne du temps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2566143"/>
            <a:ext cx="303366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VOUDRAIS LOUER UN LOGEMENT PUBLIC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220504" y="6940912"/>
            <a:ext cx="172464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CONDITIONS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821519" y="2893168"/>
            <a:ext cx="17815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INSCRIPTION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726075" y="6883762"/>
            <a:ext cx="123138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ATTENTE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055354" y="2918568"/>
            <a:ext cx="17815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ATTRIBUTION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083884" y="6921862"/>
            <a:ext cx="354588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J’OBTIENS UN LOGEMENT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87439" y="5863975"/>
            <a:ext cx="2071861" cy="1661256"/>
          </a:xfrm>
          <a:custGeom>
            <a:avLst/>
            <a:gdLst/>
            <a:ahLst/>
            <a:cxnLst/>
            <a:rect l="l" t="t" r="r" b="b"/>
            <a:pathLst>
              <a:path w="2071861" h="1661256">
                <a:moveTo>
                  <a:pt x="0" y="0"/>
                </a:moveTo>
                <a:lnTo>
                  <a:pt x="2071861" y="0"/>
                </a:lnTo>
                <a:lnTo>
                  <a:pt x="2071861" y="1661256"/>
                </a:lnTo>
                <a:lnTo>
                  <a:pt x="0" y="1661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Ça fait 5 ans que je suis inscrite et pourtant je n'ai pas encore eu de logement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c’est anormalement long, vérifiez votre dossier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88612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j’appelle la société de logements toutes les semaines j’aurai un logement plus vite ?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non, c’est la société qui vous contacte quand vous avez une attribution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984673"/>
            <a:ext cx="13932073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Quelle est la durée d'attente avant qu'un logement me soit attribué ?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impossible à dire, chaque situation est différente</a:t>
            </a:r>
          </a:p>
          <a:p>
            <a:pPr algn="l">
              <a:lnSpc>
                <a:spcPts val="3639"/>
              </a:lnSpc>
            </a:pPr>
            <a:endParaRPr lang="en-US" sz="2599" b="1" spc="7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21331" y="8256598"/>
            <a:ext cx="1737969" cy="1001702"/>
          </a:xfrm>
          <a:custGeom>
            <a:avLst/>
            <a:gdLst/>
            <a:ahLst/>
            <a:cxnLst/>
            <a:rect l="l" t="t" r="r" b="b"/>
            <a:pathLst>
              <a:path w="1737969" h="1001702">
                <a:moveTo>
                  <a:pt x="0" y="0"/>
                </a:moveTo>
                <a:lnTo>
                  <a:pt x="1737969" y="0"/>
                </a:lnTo>
                <a:lnTo>
                  <a:pt x="1737969" y="1001702"/>
                </a:lnTo>
                <a:lnTo>
                  <a:pt x="0" y="1001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Ça fait 5 ans que je suis inscrite et pourtant je n'ai pas encore eu de logement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c’est anormalement long, vérifiez votre dossier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88612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j’appelle la société de logements toutes les semaines j’aurai un logement plus vite ?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non, c’est la société qui vous contacte quand vous avez une attribution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984673"/>
            <a:ext cx="13932073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Quelle est la durée d'attente avant qu'un logement me soit attribué ?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impossible à dire, chaque situation est différente</a:t>
            </a:r>
          </a:p>
          <a:p>
            <a:pPr algn="l">
              <a:lnSpc>
                <a:spcPts val="3639"/>
              </a:lnSpc>
            </a:pPr>
            <a:endParaRPr lang="en-US" sz="2599" b="1" spc="7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7671234"/>
            <a:ext cx="15417436" cy="13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J'ai beaucoup de meubles et des vélos donc j'ai besoin d'un logement spacieux avec garage 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exigence non retenue dans les critères obligatoires et motif non valable de refus</a:t>
            </a:r>
          </a:p>
          <a:p>
            <a:pPr algn="l">
              <a:lnSpc>
                <a:spcPts val="3639"/>
              </a:lnSpc>
            </a:pPr>
            <a:endParaRPr lang="en-US" sz="2599" b="1" spc="7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5556317" y="-1798446"/>
            <a:ext cx="933237" cy="4530128"/>
            <a:chOff x="0" y="0"/>
            <a:chExt cx="245791" cy="1193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5838170" y="466618"/>
            <a:ext cx="1961269" cy="1713748"/>
            <a:chOff x="0" y="0"/>
            <a:chExt cx="516548" cy="4513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5883223" y="7414739"/>
            <a:ext cx="4027758" cy="5425404"/>
            <a:chOff x="0" y="0"/>
            <a:chExt cx="1060809" cy="1428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0809" cy="1428913"/>
            </a:xfrm>
            <a:custGeom>
              <a:avLst/>
              <a:gdLst/>
              <a:ahLst/>
              <a:cxnLst/>
              <a:rect l="l" t="t" r="r" b="b"/>
              <a:pathLst>
                <a:path w="1060809" h="1428913">
                  <a:moveTo>
                    <a:pt x="0" y="0"/>
                  </a:moveTo>
                  <a:lnTo>
                    <a:pt x="1060809" y="0"/>
                  </a:lnTo>
                  <a:lnTo>
                    <a:pt x="1060809" y="1428913"/>
                  </a:lnTo>
                  <a:lnTo>
                    <a:pt x="0" y="1428913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60809" cy="1457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6460022"/>
            <a:ext cx="16230600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Renouvellement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annuel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obligatoire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2 refus = radiation pendant 6 mois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Motifs "valables" acceptés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14328927" y="7305842"/>
            <a:ext cx="1290464" cy="4512365"/>
            <a:chOff x="0" y="0"/>
            <a:chExt cx="339875" cy="11884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9875" cy="1188442"/>
            </a:xfrm>
            <a:custGeom>
              <a:avLst/>
              <a:gdLst/>
              <a:ahLst/>
              <a:cxnLst/>
              <a:rect l="l" t="t" r="r" b="b"/>
              <a:pathLst>
                <a:path w="339875" h="1188442">
                  <a:moveTo>
                    <a:pt x="0" y="0"/>
                  </a:moveTo>
                  <a:lnTo>
                    <a:pt x="339875" y="0"/>
                  </a:lnTo>
                  <a:lnTo>
                    <a:pt x="339875" y="1188442"/>
                  </a:lnTo>
                  <a:lnTo>
                    <a:pt x="0" y="1188442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39875" cy="1217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0588547" y="9105789"/>
            <a:ext cx="3770583" cy="3710179"/>
            <a:chOff x="0" y="0"/>
            <a:chExt cx="993075" cy="9771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93075" cy="977166"/>
            </a:xfrm>
            <a:custGeom>
              <a:avLst/>
              <a:gdLst/>
              <a:ahLst/>
              <a:cxnLst/>
              <a:rect l="l" t="t" r="r" b="b"/>
              <a:pathLst>
                <a:path w="993075" h="977166">
                  <a:moveTo>
                    <a:pt x="0" y="0"/>
                  </a:moveTo>
                  <a:lnTo>
                    <a:pt x="993075" y="0"/>
                  </a:lnTo>
                  <a:lnTo>
                    <a:pt x="993075" y="977166"/>
                  </a:lnTo>
                  <a:lnTo>
                    <a:pt x="0" y="977166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93075" cy="1005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15630326" y="-1798446"/>
            <a:ext cx="933237" cy="4530128"/>
            <a:chOff x="0" y="0"/>
            <a:chExt cx="245791" cy="11931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935833" y="321113"/>
            <a:ext cx="1961269" cy="1713748"/>
            <a:chOff x="0" y="0"/>
            <a:chExt cx="516548" cy="4513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3674889" y="3425555"/>
            <a:ext cx="2598540" cy="2598540"/>
          </a:xfrm>
          <a:custGeom>
            <a:avLst/>
            <a:gdLst/>
            <a:ahLst/>
            <a:cxnLst/>
            <a:rect l="l" t="t" r="r" b="b"/>
            <a:pathLst>
              <a:path w="2598540" h="2598540">
                <a:moveTo>
                  <a:pt x="0" y="0"/>
                </a:moveTo>
                <a:lnTo>
                  <a:pt x="2598540" y="0"/>
                </a:lnTo>
                <a:lnTo>
                  <a:pt x="2598540" y="2598540"/>
                </a:lnTo>
                <a:lnTo>
                  <a:pt x="0" y="2598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28700" y="3635535"/>
            <a:ext cx="16230600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Encodage seulement si dossier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complet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!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Candidature unique pour la Wallonie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Infos et modifications par téléphone au service location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905696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Enregistrement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5726599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Renouvellement/radiation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5403343" y="-3671997"/>
            <a:ext cx="3110740" cy="6896060"/>
            <a:chOff x="0" y="0"/>
            <a:chExt cx="819290" cy="1816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290" cy="1816246"/>
            </a:xfrm>
            <a:custGeom>
              <a:avLst/>
              <a:gdLst/>
              <a:ahLst/>
              <a:cxnLst/>
              <a:rect l="l" t="t" r="r" b="b"/>
              <a:pathLst>
                <a:path w="819290" h="1816246">
                  <a:moveTo>
                    <a:pt x="0" y="0"/>
                  </a:moveTo>
                  <a:lnTo>
                    <a:pt x="819290" y="0"/>
                  </a:lnTo>
                  <a:lnTo>
                    <a:pt x="819290" y="1816246"/>
                  </a:lnTo>
                  <a:lnTo>
                    <a:pt x="0" y="1816246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9290" cy="1844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5883223" y="7414739"/>
            <a:ext cx="4027758" cy="5425404"/>
            <a:chOff x="0" y="0"/>
            <a:chExt cx="1060809" cy="1428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0809" cy="1428913"/>
            </a:xfrm>
            <a:custGeom>
              <a:avLst/>
              <a:gdLst/>
              <a:ahLst/>
              <a:cxnLst/>
              <a:rect l="l" t="t" r="r" b="b"/>
              <a:pathLst>
                <a:path w="1060809" h="1428913">
                  <a:moveTo>
                    <a:pt x="0" y="0"/>
                  </a:moveTo>
                  <a:lnTo>
                    <a:pt x="1060809" y="0"/>
                  </a:lnTo>
                  <a:lnTo>
                    <a:pt x="1060809" y="1428913"/>
                  </a:lnTo>
                  <a:lnTo>
                    <a:pt x="0" y="1428913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060809" cy="1457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6142992" y="433888"/>
            <a:ext cx="1631444" cy="1795029"/>
            <a:chOff x="0" y="0"/>
            <a:chExt cx="429681" cy="4727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9681" cy="472765"/>
            </a:xfrm>
            <a:custGeom>
              <a:avLst/>
              <a:gdLst/>
              <a:ahLst/>
              <a:cxnLst/>
              <a:rect l="l" t="t" r="r" b="b"/>
              <a:pathLst>
                <a:path w="429681" h="472765">
                  <a:moveTo>
                    <a:pt x="0" y="0"/>
                  </a:moveTo>
                  <a:lnTo>
                    <a:pt x="429681" y="0"/>
                  </a:lnTo>
                  <a:lnTo>
                    <a:pt x="429681" y="472765"/>
                  </a:lnTo>
                  <a:lnTo>
                    <a:pt x="0" y="472765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29681" cy="50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894639" y="3466900"/>
            <a:ext cx="3166560" cy="2539005"/>
          </a:xfrm>
          <a:custGeom>
            <a:avLst/>
            <a:gdLst/>
            <a:ahLst/>
            <a:cxnLst/>
            <a:rect l="l" t="t" r="r" b="b"/>
            <a:pathLst>
              <a:path w="3166560" h="2539005">
                <a:moveTo>
                  <a:pt x="0" y="0"/>
                </a:moveTo>
                <a:lnTo>
                  <a:pt x="3166560" y="0"/>
                </a:lnTo>
                <a:lnTo>
                  <a:pt x="3166560" y="2539005"/>
                </a:lnTo>
                <a:lnTo>
                  <a:pt x="0" y="2539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3635535"/>
            <a:ext cx="16230600" cy="249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Attribution en fonction des logements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disponibles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Vides ne veut pas dire à louer (future vente, travaux, etc.)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Impossible de rencontrer 100 % des attentes (taille par ex)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Obligation légale = logement décent et proportionné 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Pas de choix de la taille du logement ni de l’adresse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Attente et attribution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905696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Choix et souhait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554158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Situation personnelle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7287581"/>
            <a:ext cx="16230600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Le logement social n’est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pas donné en urgence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même si sans abrisme ou événement calamiteux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Situation personnelle valorisée par les points fixés par la Région Wallonne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Contreproductif d’appeler pour savoir si le dossier a avancé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26003" y="1028700"/>
            <a:ext cx="10635994" cy="8229600"/>
          </a:xfrm>
          <a:custGeom>
            <a:avLst/>
            <a:gdLst/>
            <a:ahLst/>
            <a:cxnLst/>
            <a:rect l="l" t="t" r="r" b="b"/>
            <a:pathLst>
              <a:path w="10635994" h="8229600">
                <a:moveTo>
                  <a:pt x="0" y="0"/>
                </a:moveTo>
                <a:lnTo>
                  <a:pt x="10635994" y="0"/>
                </a:lnTo>
                <a:lnTo>
                  <a:pt x="106359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5395" y="5055067"/>
            <a:ext cx="195915" cy="1959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84867" y="5045542"/>
            <a:ext cx="195915" cy="1959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14339" y="5036017"/>
            <a:ext cx="195915" cy="19591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43812" y="5026492"/>
            <a:ext cx="195915" cy="19591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73284" y="5016967"/>
            <a:ext cx="195915" cy="19591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02757" y="5007442"/>
            <a:ext cx="195915" cy="19591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019769" y="3572618"/>
            <a:ext cx="867166" cy="1178751"/>
            <a:chOff x="0" y="0"/>
            <a:chExt cx="59794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4649242" y="5485936"/>
            <a:ext cx="867166" cy="1178751"/>
            <a:chOff x="0" y="0"/>
            <a:chExt cx="59794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78714" y="3572618"/>
            <a:ext cx="867166" cy="1178751"/>
            <a:chOff x="0" y="0"/>
            <a:chExt cx="59794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9908187" y="5485936"/>
            <a:ext cx="867166" cy="1178751"/>
            <a:chOff x="0" y="0"/>
            <a:chExt cx="59794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537659" y="3572618"/>
            <a:ext cx="867166" cy="1178751"/>
            <a:chOff x="0" y="0"/>
            <a:chExt cx="59794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1028700" y="510540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6" name="Group 36"/>
          <p:cNvGrpSpPr/>
          <p:nvPr/>
        </p:nvGrpSpPr>
        <p:grpSpPr>
          <a:xfrm>
            <a:off x="6814736" y="7966437"/>
            <a:ext cx="4974386" cy="1726691"/>
            <a:chOff x="0" y="0"/>
            <a:chExt cx="1310126" cy="45476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10126" cy="454766"/>
            </a:xfrm>
            <a:custGeom>
              <a:avLst/>
              <a:gdLst/>
              <a:ahLst/>
              <a:cxnLst/>
              <a:rect l="l" t="t" r="r" b="b"/>
              <a:pathLst>
                <a:path w="1310126" h="454766">
                  <a:moveTo>
                    <a:pt x="79374" y="0"/>
                  </a:moveTo>
                  <a:lnTo>
                    <a:pt x="1230752" y="0"/>
                  </a:lnTo>
                  <a:cubicBezTo>
                    <a:pt x="1274589" y="0"/>
                    <a:pt x="1310126" y="35537"/>
                    <a:pt x="1310126" y="79374"/>
                  </a:cubicBezTo>
                  <a:lnTo>
                    <a:pt x="1310126" y="375392"/>
                  </a:lnTo>
                  <a:cubicBezTo>
                    <a:pt x="1310126" y="419229"/>
                    <a:pt x="1274589" y="454766"/>
                    <a:pt x="1230752" y="454766"/>
                  </a:cubicBezTo>
                  <a:lnTo>
                    <a:pt x="79374" y="454766"/>
                  </a:lnTo>
                  <a:cubicBezTo>
                    <a:pt x="35537" y="454766"/>
                    <a:pt x="0" y="419229"/>
                    <a:pt x="0" y="375392"/>
                  </a:cubicBezTo>
                  <a:lnTo>
                    <a:pt x="0" y="79374"/>
                  </a:lnTo>
                  <a:cubicBezTo>
                    <a:pt x="0" y="35537"/>
                    <a:pt x="35537" y="0"/>
                    <a:pt x="79374" y="0"/>
                  </a:cubicBez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310126" cy="502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C'est quoi un logement social ?</a:t>
              </a:r>
            </a:p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FFFFF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urgence, choix, loyer, expulsion</a:t>
              </a:r>
            </a:p>
          </p:txBody>
        </p:sp>
      </p:grpSp>
      <p:sp>
        <p:nvSpPr>
          <p:cNvPr id="39" name="Freeform 39"/>
          <p:cNvSpPr/>
          <p:nvPr/>
        </p:nvSpPr>
        <p:spPr>
          <a:xfrm>
            <a:off x="13836910" y="6523690"/>
            <a:ext cx="3815529" cy="1193220"/>
          </a:xfrm>
          <a:custGeom>
            <a:avLst/>
            <a:gdLst/>
            <a:ahLst/>
            <a:cxnLst/>
            <a:rect l="l" t="t" r="r" b="b"/>
            <a:pathLst>
              <a:path w="3815529" h="1193220">
                <a:moveTo>
                  <a:pt x="0" y="0"/>
                </a:moveTo>
                <a:lnTo>
                  <a:pt x="3815529" y="0"/>
                </a:lnTo>
                <a:lnTo>
                  <a:pt x="3815529" y="1193220"/>
                </a:lnTo>
                <a:lnTo>
                  <a:pt x="0" y="1193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 rot="-10800000">
            <a:off x="15167132" y="5489347"/>
            <a:ext cx="867166" cy="1178751"/>
            <a:chOff x="0" y="0"/>
            <a:chExt cx="597948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232646" y="914400"/>
            <a:ext cx="5822707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Ligne du temps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2566143"/>
            <a:ext cx="303366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VOUDRAIS LOUER UN LOGEMENT PUBLIC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20504" y="6940912"/>
            <a:ext cx="172464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CONDITIONS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821519" y="2893168"/>
            <a:ext cx="17815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INSCRIPTION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726075" y="6883762"/>
            <a:ext cx="123138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ATTENTE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055354" y="2918568"/>
            <a:ext cx="17815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8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ATTRIBUTION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083884" y="6921862"/>
            <a:ext cx="354588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8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J’OBTIENS UN LOGEMENT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329236" y="2227771"/>
            <a:ext cx="2491006" cy="1793524"/>
          </a:xfrm>
          <a:custGeom>
            <a:avLst/>
            <a:gdLst/>
            <a:ahLst/>
            <a:cxnLst/>
            <a:rect l="l" t="t" r="r" b="b"/>
            <a:pathLst>
              <a:path w="2491006" h="1793524">
                <a:moveTo>
                  <a:pt x="0" y="0"/>
                </a:moveTo>
                <a:lnTo>
                  <a:pt x="2491006" y="0"/>
                </a:lnTo>
                <a:lnTo>
                  <a:pt x="2491006" y="1793524"/>
                </a:lnTo>
                <a:lnTo>
                  <a:pt x="0" y="1793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 n'est pas grave si je ne paie pas mon loyer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74746" y="3320113"/>
            <a:ext cx="2162699" cy="2162699"/>
          </a:xfrm>
          <a:custGeom>
            <a:avLst/>
            <a:gdLst/>
            <a:ahLst/>
            <a:cxnLst/>
            <a:rect l="l" t="t" r="r" b="b"/>
            <a:pathLst>
              <a:path w="2162699" h="2162699">
                <a:moveTo>
                  <a:pt x="0" y="0"/>
                </a:moveTo>
                <a:lnTo>
                  <a:pt x="2162699" y="0"/>
                </a:lnTo>
                <a:lnTo>
                  <a:pt x="2162699" y="2162699"/>
                </a:lnTo>
                <a:lnTo>
                  <a:pt x="0" y="2162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 n'est pas grave si je ne paie pas mon loyer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968841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 ne peut pas m'expulser du logement social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60625" y="3843352"/>
            <a:ext cx="2600295" cy="2600295"/>
          </a:xfrm>
          <a:custGeom>
            <a:avLst/>
            <a:gdLst/>
            <a:ahLst/>
            <a:cxnLst/>
            <a:rect l="l" t="t" r="r" b="b"/>
            <a:pathLst>
              <a:path w="2600295" h="2600295">
                <a:moveTo>
                  <a:pt x="0" y="0"/>
                </a:moveTo>
                <a:lnTo>
                  <a:pt x="2600296" y="0"/>
                </a:lnTo>
                <a:lnTo>
                  <a:pt x="2600296" y="2600296"/>
                </a:lnTo>
                <a:lnTo>
                  <a:pt x="0" y="2600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 n'est pas grave si je ne paie pas mon loyer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968841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 ne peut pas m'expulser du logement social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70299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J'ai des problèmes avec mes voisins. La société de logements va intervenir 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ça dépend pourquoi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09252" y="5608429"/>
            <a:ext cx="3450048" cy="2203718"/>
          </a:xfrm>
          <a:custGeom>
            <a:avLst/>
            <a:gdLst/>
            <a:ahLst/>
            <a:cxnLst/>
            <a:rect l="l" t="t" r="r" b="b"/>
            <a:pathLst>
              <a:path w="3450048" h="2203718">
                <a:moveTo>
                  <a:pt x="0" y="0"/>
                </a:moveTo>
                <a:lnTo>
                  <a:pt x="3450048" y="0"/>
                </a:lnTo>
                <a:lnTo>
                  <a:pt x="3450048" y="2203718"/>
                </a:lnTo>
                <a:lnTo>
                  <a:pt x="0" y="2203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 n'est pas grave si je ne paie pas mon loyer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968841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 ne peut pas m'expulser du logement social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70299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J'ai des problèmes avec mes voisins. La société de logements va intervenir 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ça dépend pourquoi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228958"/>
            <a:ext cx="14717372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je dépose mes déchets et encombrants au pied de l'immeuble, </a:t>
            </a:r>
          </a:p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société de logement va ramasser gratuitement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5224075" y="-3274349"/>
            <a:ext cx="4277210" cy="5698001"/>
            <a:chOff x="0" y="0"/>
            <a:chExt cx="1126508" cy="15007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4053646" y="749893"/>
            <a:ext cx="1543050" cy="1713748"/>
            <a:chOff x="0" y="0"/>
            <a:chExt cx="406400" cy="4513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5395" y="5601183"/>
            <a:ext cx="195915" cy="1959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84867" y="5591658"/>
            <a:ext cx="195915" cy="1959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14339" y="5582133"/>
            <a:ext cx="195915" cy="19591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43812" y="5572608"/>
            <a:ext cx="195915" cy="19591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73284" y="5563083"/>
            <a:ext cx="195915" cy="19591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02757" y="5553558"/>
            <a:ext cx="195915" cy="19591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019769" y="4118734"/>
            <a:ext cx="867166" cy="1178751"/>
            <a:chOff x="0" y="0"/>
            <a:chExt cx="597948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4649242" y="6032052"/>
            <a:ext cx="867166" cy="1178751"/>
            <a:chOff x="0" y="0"/>
            <a:chExt cx="597948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78714" y="4118734"/>
            <a:ext cx="867166" cy="1178751"/>
            <a:chOff x="0" y="0"/>
            <a:chExt cx="59794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9908187" y="6032052"/>
            <a:ext cx="867166" cy="1178751"/>
            <a:chOff x="0" y="0"/>
            <a:chExt cx="597948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537659" y="4118734"/>
            <a:ext cx="867166" cy="1178751"/>
            <a:chOff x="0" y="0"/>
            <a:chExt cx="597948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15167132" y="6035463"/>
            <a:ext cx="867166" cy="1178751"/>
            <a:chOff x="0" y="0"/>
            <a:chExt cx="597948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7948" cy="812800"/>
            </a:xfrm>
            <a:custGeom>
              <a:avLst/>
              <a:gdLst/>
              <a:ahLst/>
              <a:cxnLst/>
              <a:rect l="l" t="t" r="r" b="b"/>
              <a:pathLst>
                <a:path w="597948" h="812800">
                  <a:moveTo>
                    <a:pt x="298974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94748" y="0"/>
                  </a:lnTo>
                  <a:lnTo>
                    <a:pt x="394748" y="406400"/>
                  </a:lnTo>
                  <a:lnTo>
                    <a:pt x="597948" y="406400"/>
                  </a:lnTo>
                  <a:lnTo>
                    <a:pt x="298974" y="81280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203200" y="-28575"/>
              <a:ext cx="191548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AutoShape 38"/>
          <p:cNvSpPr/>
          <p:nvPr/>
        </p:nvSpPr>
        <p:spPr>
          <a:xfrm>
            <a:off x="1028700" y="5651516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9" name="Freeform 39"/>
          <p:cNvSpPr/>
          <p:nvPr/>
        </p:nvSpPr>
        <p:spPr>
          <a:xfrm>
            <a:off x="3692508" y="7267186"/>
            <a:ext cx="2780633" cy="869580"/>
          </a:xfrm>
          <a:custGeom>
            <a:avLst/>
            <a:gdLst/>
            <a:ahLst/>
            <a:cxnLst/>
            <a:rect l="l" t="t" r="r" b="b"/>
            <a:pathLst>
              <a:path w="2780633" h="869580">
                <a:moveTo>
                  <a:pt x="0" y="0"/>
                </a:moveTo>
                <a:lnTo>
                  <a:pt x="2780633" y="0"/>
                </a:lnTo>
                <a:lnTo>
                  <a:pt x="2780633" y="869580"/>
                </a:lnTo>
                <a:lnTo>
                  <a:pt x="0" y="86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6232646" y="914400"/>
            <a:ext cx="5822707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Ligne du temps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28700" y="3121784"/>
            <a:ext cx="3620542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VOUDRAIS LOUER UN LOGEMENT PUBLIC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220504" y="7496553"/>
            <a:ext cx="201214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spc="9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CONDITIONS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21519" y="3448809"/>
            <a:ext cx="199597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spc="9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INSCRIPTION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726075" y="7439403"/>
            <a:ext cx="126862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ATTENTE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055354" y="3474209"/>
            <a:ext cx="209436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ATTRIBUTION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950534" y="7477503"/>
            <a:ext cx="362036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J’OBTIENS UN LOGEMENT</a:t>
            </a:r>
          </a:p>
        </p:txBody>
      </p:sp>
      <p:sp>
        <p:nvSpPr>
          <p:cNvPr id="47" name="Freeform 47"/>
          <p:cNvSpPr/>
          <p:nvPr/>
        </p:nvSpPr>
        <p:spPr>
          <a:xfrm>
            <a:off x="6321981" y="3209917"/>
            <a:ext cx="2780633" cy="869580"/>
          </a:xfrm>
          <a:custGeom>
            <a:avLst/>
            <a:gdLst/>
            <a:ahLst/>
            <a:cxnLst/>
            <a:rect l="l" t="t" r="r" b="b"/>
            <a:pathLst>
              <a:path w="2780633" h="869580">
                <a:moveTo>
                  <a:pt x="0" y="0"/>
                </a:moveTo>
                <a:lnTo>
                  <a:pt x="2780633" y="0"/>
                </a:lnTo>
                <a:lnTo>
                  <a:pt x="2780633" y="869579"/>
                </a:lnTo>
                <a:lnTo>
                  <a:pt x="0" y="86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2299" y="7134468"/>
            <a:ext cx="1506040" cy="1425090"/>
          </a:xfrm>
          <a:custGeom>
            <a:avLst/>
            <a:gdLst/>
            <a:ahLst/>
            <a:cxnLst/>
            <a:rect l="l" t="t" r="r" b="b"/>
            <a:pathLst>
              <a:path w="1506040" h="1425090">
                <a:moveTo>
                  <a:pt x="0" y="0"/>
                </a:moveTo>
                <a:lnTo>
                  <a:pt x="1506040" y="0"/>
                </a:lnTo>
                <a:lnTo>
                  <a:pt x="1506040" y="1425090"/>
                </a:lnTo>
                <a:lnTo>
                  <a:pt x="0" y="1425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067383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 n'est pas grave si je ne paie pas mon loyer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968841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 ne peut pas m'expulser du logement social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=&gt; FAUX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70299"/>
            <a:ext cx="1393207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J'ai des problèmes avec mes voisins. La société de logements va intervenir 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ça dépend pourquoi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228958"/>
            <a:ext cx="14717372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je dépose mes déchets et encombrants au pied de l'immeuble, </a:t>
            </a:r>
          </a:p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société de logement va ramasser gratuitement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587616"/>
            <a:ext cx="14416619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voulais une maison et on m'a donné un appartement, je peux demander </a:t>
            </a:r>
          </a:p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tout de suite à déménager dans une maison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15224075" y="-3274349"/>
            <a:ext cx="4277210" cy="5698001"/>
            <a:chOff x="0" y="0"/>
            <a:chExt cx="1126508" cy="15007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4053646" y="749893"/>
            <a:ext cx="1543050" cy="1713748"/>
            <a:chOff x="0" y="0"/>
            <a:chExt cx="406400" cy="4513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58595" y="2710295"/>
            <a:ext cx="1600705" cy="1507640"/>
          </a:xfrm>
          <a:custGeom>
            <a:avLst/>
            <a:gdLst/>
            <a:ahLst/>
            <a:cxnLst/>
            <a:rect l="l" t="t" r="r" b="b"/>
            <a:pathLst>
              <a:path w="1600705" h="1507640">
                <a:moveTo>
                  <a:pt x="0" y="0"/>
                </a:moveTo>
                <a:lnTo>
                  <a:pt x="1600705" y="0"/>
                </a:lnTo>
                <a:lnTo>
                  <a:pt x="1600705" y="1507640"/>
                </a:lnTo>
                <a:lnTo>
                  <a:pt x="0" y="150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692" t="-33939" r="-26436" b="-2651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296546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Les travaux ou réparations réalisés  par la société de logement sont gratuits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61432" y="4132316"/>
            <a:ext cx="1397868" cy="1762936"/>
          </a:xfrm>
          <a:custGeom>
            <a:avLst/>
            <a:gdLst/>
            <a:ahLst/>
            <a:cxnLst/>
            <a:rect l="l" t="t" r="r" b="b"/>
            <a:pathLst>
              <a:path w="1397868" h="1762936">
                <a:moveTo>
                  <a:pt x="0" y="0"/>
                </a:moveTo>
                <a:lnTo>
                  <a:pt x="1397868" y="0"/>
                </a:lnTo>
                <a:lnTo>
                  <a:pt x="1397868" y="1762936"/>
                </a:lnTo>
                <a:lnTo>
                  <a:pt x="0" y="17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296546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Les travaux ou réparations réalisés  par la société de logement sont gratuits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532454"/>
            <a:ext cx="14377682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avoir autant d'animaux que je veux chez moi (chiens, chats, poules, serpents...)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230224" y="5646018"/>
            <a:ext cx="2061665" cy="2061665"/>
          </a:xfrm>
          <a:custGeom>
            <a:avLst/>
            <a:gdLst/>
            <a:ahLst/>
            <a:cxnLst/>
            <a:rect l="l" t="t" r="r" b="b"/>
            <a:pathLst>
              <a:path w="2061665" h="2061665">
                <a:moveTo>
                  <a:pt x="0" y="0"/>
                </a:moveTo>
                <a:lnTo>
                  <a:pt x="2061664" y="0"/>
                </a:lnTo>
                <a:lnTo>
                  <a:pt x="2061664" y="2061664"/>
                </a:lnTo>
                <a:lnTo>
                  <a:pt x="0" y="2061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296546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Les travaux ou réparations réalisés  par la société de logement sont gratuits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532454"/>
            <a:ext cx="14377682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avoir autant d'animaux que je veux chez moi (chiens, chats, poules, serpents...)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228539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sous-louer mon garage à mon voisin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c’est interdit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61340" y="7239090"/>
            <a:ext cx="1780646" cy="1353291"/>
          </a:xfrm>
          <a:custGeom>
            <a:avLst/>
            <a:gdLst/>
            <a:ahLst/>
            <a:cxnLst/>
            <a:rect l="l" t="t" r="r" b="b"/>
            <a:pathLst>
              <a:path w="1780646" h="1353291">
                <a:moveTo>
                  <a:pt x="0" y="0"/>
                </a:moveTo>
                <a:lnTo>
                  <a:pt x="1780647" y="0"/>
                </a:lnTo>
                <a:lnTo>
                  <a:pt x="1780647" y="1353291"/>
                </a:lnTo>
                <a:lnTo>
                  <a:pt x="0" y="1353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499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296546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Les travaux ou réparations réalisés  par la société de logement sont gratuits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532454"/>
            <a:ext cx="14377682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avoir autant d'animaux que je veux chez moi (chiens, chats, poules, serpents...)</a:t>
            </a:r>
          </a:p>
          <a:p>
            <a:pPr algn="l">
              <a:lnSpc>
                <a:spcPts val="3639"/>
              </a:lnSpc>
            </a:pP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228539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sous-louer mon garage à mon voisin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c’est interdit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467425"/>
            <a:ext cx="13932073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spc="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héberger des amis sans le dire à la société de logement </a:t>
            </a:r>
            <a:r>
              <a:rPr lang="en-US" sz="2599" b="1" spc="7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FAUX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44143" y="-1220406"/>
            <a:ext cx="933237" cy="4707341"/>
            <a:chOff x="0" y="0"/>
            <a:chExt cx="245791" cy="12397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239794"/>
            </a:xfrm>
            <a:custGeom>
              <a:avLst/>
              <a:gdLst/>
              <a:ahLst/>
              <a:cxnLst/>
              <a:rect l="l" t="t" r="r" b="b"/>
              <a:pathLst>
                <a:path w="245791" h="1239794">
                  <a:moveTo>
                    <a:pt x="0" y="0"/>
                  </a:moveTo>
                  <a:lnTo>
                    <a:pt x="245791" y="0"/>
                  </a:lnTo>
                  <a:lnTo>
                    <a:pt x="245791" y="1239794"/>
                  </a:lnTo>
                  <a:lnTo>
                    <a:pt x="0" y="1239794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68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5403343" y="-3671997"/>
            <a:ext cx="3110740" cy="6896060"/>
            <a:chOff x="0" y="0"/>
            <a:chExt cx="819290" cy="1816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290" cy="1816246"/>
            </a:xfrm>
            <a:custGeom>
              <a:avLst/>
              <a:gdLst/>
              <a:ahLst/>
              <a:cxnLst/>
              <a:rect l="l" t="t" r="r" b="b"/>
              <a:pathLst>
                <a:path w="819290" h="1816246">
                  <a:moveTo>
                    <a:pt x="0" y="0"/>
                  </a:moveTo>
                  <a:lnTo>
                    <a:pt x="819290" y="0"/>
                  </a:lnTo>
                  <a:lnTo>
                    <a:pt x="819290" y="1816246"/>
                  </a:lnTo>
                  <a:lnTo>
                    <a:pt x="0" y="1816246"/>
                  </a:lnTo>
                  <a:close/>
                </a:path>
              </a:pathLst>
            </a:custGeom>
            <a:solidFill>
              <a:srgbClr val="39B54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9290" cy="1844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5883223" y="7414739"/>
            <a:ext cx="4027758" cy="5425404"/>
            <a:chOff x="0" y="0"/>
            <a:chExt cx="1060809" cy="1428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0809" cy="1428913"/>
            </a:xfrm>
            <a:custGeom>
              <a:avLst/>
              <a:gdLst/>
              <a:ahLst/>
              <a:cxnLst/>
              <a:rect l="l" t="t" r="r" b="b"/>
              <a:pathLst>
                <a:path w="1060809" h="1428913">
                  <a:moveTo>
                    <a:pt x="0" y="0"/>
                  </a:moveTo>
                  <a:lnTo>
                    <a:pt x="1060809" y="0"/>
                  </a:lnTo>
                  <a:lnTo>
                    <a:pt x="1060809" y="1428913"/>
                  </a:lnTo>
                  <a:lnTo>
                    <a:pt x="0" y="1428913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060809" cy="1457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58866" y="3477169"/>
            <a:ext cx="2300434" cy="2490628"/>
          </a:xfrm>
          <a:custGeom>
            <a:avLst/>
            <a:gdLst/>
            <a:ahLst/>
            <a:cxnLst/>
            <a:rect l="l" t="t" r="r" b="b"/>
            <a:pathLst>
              <a:path w="2300434" h="2490628">
                <a:moveTo>
                  <a:pt x="0" y="0"/>
                </a:moveTo>
                <a:lnTo>
                  <a:pt x="2300434" y="0"/>
                </a:lnTo>
                <a:lnTo>
                  <a:pt x="2300434" y="2490627"/>
                </a:lnTo>
                <a:lnTo>
                  <a:pt x="0" y="2490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3635535"/>
            <a:ext cx="16230600" cy="249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Calcul social = revenus locataire + valeur bâtiment 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Calcul équilibre = 95% de fourchette inférieure de grille indicative des loyers 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Vous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devez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payer votre loyer entre le 1er et le 10 du mois pour le mois en cours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Automatisez vos paiements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! (ordre permanent, domiciliation)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Expulsion possible si retards de paiement, via la Justice de Paix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0164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905696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Calcul et paiement du loyer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554158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Entretien du logement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287581"/>
            <a:ext cx="16230600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Entretien quotidien obligatoire "en personne prudente et raisonnable"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Facturation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interventions techniques (hors chantiers de rénovation)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Libre accès à donner aux ouvriers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141325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5403343" y="-3671997"/>
            <a:ext cx="3110740" cy="6896060"/>
            <a:chOff x="0" y="0"/>
            <a:chExt cx="819290" cy="1816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290" cy="1816246"/>
            </a:xfrm>
            <a:custGeom>
              <a:avLst/>
              <a:gdLst/>
              <a:ahLst/>
              <a:cxnLst/>
              <a:rect l="l" t="t" r="r" b="b"/>
              <a:pathLst>
                <a:path w="819290" h="1816246">
                  <a:moveTo>
                    <a:pt x="0" y="0"/>
                  </a:moveTo>
                  <a:lnTo>
                    <a:pt x="819290" y="0"/>
                  </a:lnTo>
                  <a:lnTo>
                    <a:pt x="819290" y="1816246"/>
                  </a:lnTo>
                  <a:lnTo>
                    <a:pt x="0" y="1816246"/>
                  </a:lnTo>
                  <a:close/>
                </a:path>
              </a:pathLst>
            </a:custGeom>
            <a:solidFill>
              <a:srgbClr val="39B54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9290" cy="18448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5883223" y="7414739"/>
            <a:ext cx="4027758" cy="5425404"/>
            <a:chOff x="0" y="0"/>
            <a:chExt cx="1060809" cy="1428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0809" cy="1428913"/>
            </a:xfrm>
            <a:custGeom>
              <a:avLst/>
              <a:gdLst/>
              <a:ahLst/>
              <a:cxnLst/>
              <a:rect l="l" t="t" r="r" b="b"/>
              <a:pathLst>
                <a:path w="1060809" h="1428913">
                  <a:moveTo>
                    <a:pt x="0" y="0"/>
                  </a:moveTo>
                  <a:lnTo>
                    <a:pt x="1060809" y="0"/>
                  </a:lnTo>
                  <a:lnTo>
                    <a:pt x="1060809" y="1428913"/>
                  </a:lnTo>
                  <a:lnTo>
                    <a:pt x="0" y="1428913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060809" cy="1457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987770" y="3195164"/>
            <a:ext cx="3271530" cy="2801620"/>
          </a:xfrm>
          <a:custGeom>
            <a:avLst/>
            <a:gdLst/>
            <a:ahLst/>
            <a:cxnLst/>
            <a:rect l="l" t="t" r="r" b="b"/>
            <a:pathLst>
              <a:path w="3271530" h="2801620">
                <a:moveTo>
                  <a:pt x="0" y="0"/>
                </a:moveTo>
                <a:lnTo>
                  <a:pt x="3271530" y="0"/>
                </a:lnTo>
                <a:lnTo>
                  <a:pt x="3271530" y="2801619"/>
                </a:lnTo>
                <a:lnTo>
                  <a:pt x="0" y="2801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3635535"/>
            <a:ext cx="16230600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Société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 compétente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pour arbitrer les troubles de voisinage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Type et nombre d’animaux tolérés limités (voir ROI)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Déchets ramassés par TIBI ou portés au recyparc par le locataire 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Bruits : respect des autres, tapage nocture et diurne régi par la police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0164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Gestion du logement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897667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Vivre ensemble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219432"/>
            <a:ext cx="9590049" cy="537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Occupation du logement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957300"/>
            <a:ext cx="16230600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Obligation</a:t>
            </a: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se domicilier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Mutation possible après 3 ans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Héberger d’autres personnes: demander autorisation</a:t>
            </a:r>
          </a:p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Sous-location interdite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79216" y="782828"/>
            <a:ext cx="6908784" cy="8721344"/>
            <a:chOff x="0" y="0"/>
            <a:chExt cx="9211713" cy="11628458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1018871" y="1018871"/>
              <a:ext cx="10972800" cy="8935059"/>
              <a:chOff x="0" y="0"/>
              <a:chExt cx="2167467" cy="17649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67" cy="1764950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1764950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1764950"/>
                    </a:lnTo>
                    <a:lnTo>
                      <a:pt x="0" y="1764950"/>
                    </a:lnTo>
                    <a:close/>
                  </a:path>
                </a:pathLst>
              </a:custGeom>
              <a:solidFill>
                <a:srgbClr val="E6E6E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167467" cy="1793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73764" y="655658"/>
              <a:ext cx="8637949" cy="10972800"/>
            </a:xfrm>
            <a:custGeom>
              <a:avLst/>
              <a:gdLst/>
              <a:ahLst/>
              <a:cxnLst/>
              <a:rect l="l" t="t" r="r" b="b"/>
              <a:pathLst>
                <a:path w="8637949" h="10972800">
                  <a:moveTo>
                    <a:pt x="0" y="0"/>
                  </a:moveTo>
                  <a:lnTo>
                    <a:pt x="8637949" y="0"/>
                  </a:lnTo>
                  <a:lnTo>
                    <a:pt x="8637949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44" b="-254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-4001090" y="4001090"/>
            <a:ext cx="10287000" cy="2284820"/>
            <a:chOff x="0" y="0"/>
            <a:chExt cx="2709333" cy="6017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601763"/>
            </a:xfrm>
            <a:custGeom>
              <a:avLst/>
              <a:gdLst/>
              <a:ahLst/>
              <a:cxnLst/>
              <a:rect l="l" t="t" r="r" b="b"/>
              <a:pathLst>
                <a:path w="2709333" h="601763">
                  <a:moveTo>
                    <a:pt x="0" y="0"/>
                  </a:moveTo>
                  <a:lnTo>
                    <a:pt x="2709333" y="0"/>
                  </a:lnTo>
                  <a:lnTo>
                    <a:pt x="2709333" y="601763"/>
                  </a:lnTo>
                  <a:lnTo>
                    <a:pt x="0" y="601763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709333" cy="630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167762"/>
            <a:ext cx="9517928" cy="1951476"/>
            <a:chOff x="0" y="0"/>
            <a:chExt cx="12690570" cy="26019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2690570" cy="1371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175"/>
                </a:lnSpc>
              </a:pPr>
              <a:r>
                <a:rPr lang="en-US" sz="6701" b="1">
                  <a:solidFill>
                    <a:srgbClr val="000000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Merci de votre attention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2414" y="1662337"/>
              <a:ext cx="9363624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105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SAMBRE ET BIESME SRL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152414" y="2576567"/>
              <a:ext cx="2553800" cy="0"/>
            </a:xfrm>
            <a:prstGeom prst="line">
              <a:avLst/>
            </a:prstGeom>
            <a:ln w="50800" cap="flat">
              <a:solidFill>
                <a:srgbClr val="5B5B5B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4" name="Freeform 14"/>
          <p:cNvSpPr/>
          <p:nvPr/>
        </p:nvSpPr>
        <p:spPr>
          <a:xfrm>
            <a:off x="485663" y="8683099"/>
            <a:ext cx="2367253" cy="1150402"/>
          </a:xfrm>
          <a:custGeom>
            <a:avLst/>
            <a:gdLst/>
            <a:ahLst/>
            <a:cxnLst/>
            <a:rect l="l" t="t" r="r" b="b"/>
            <a:pathLst>
              <a:path w="2367253" h="1150402">
                <a:moveTo>
                  <a:pt x="0" y="0"/>
                </a:moveTo>
                <a:lnTo>
                  <a:pt x="2367253" y="0"/>
                </a:lnTo>
                <a:lnTo>
                  <a:pt x="2367253" y="1150402"/>
                </a:lnTo>
                <a:lnTo>
                  <a:pt x="0" y="1150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85663" y="496428"/>
            <a:ext cx="2367253" cy="1516999"/>
          </a:xfrm>
          <a:custGeom>
            <a:avLst/>
            <a:gdLst/>
            <a:ahLst/>
            <a:cxnLst/>
            <a:rect l="l" t="t" r="r" b="b"/>
            <a:pathLst>
              <a:path w="2367253" h="1516999">
                <a:moveTo>
                  <a:pt x="0" y="0"/>
                </a:moveTo>
                <a:lnTo>
                  <a:pt x="2367253" y="0"/>
                </a:lnTo>
                <a:lnTo>
                  <a:pt x="2367253" y="1517000"/>
                </a:lnTo>
                <a:lnTo>
                  <a:pt x="0" y="151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251468"/>
            <a:ext cx="5005951" cy="2006832"/>
            <a:chOff x="0" y="0"/>
            <a:chExt cx="1951481" cy="782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1481" cy="782327"/>
            </a:xfrm>
            <a:custGeom>
              <a:avLst/>
              <a:gdLst/>
              <a:ahLst/>
              <a:cxnLst/>
              <a:rect l="l" t="t" r="r" b="b"/>
              <a:pathLst>
                <a:path w="1951481" h="782327">
                  <a:moveTo>
                    <a:pt x="0" y="0"/>
                  </a:moveTo>
                  <a:lnTo>
                    <a:pt x="1951481" y="0"/>
                  </a:lnTo>
                  <a:lnTo>
                    <a:pt x="1951481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51481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2271694" y="2784864"/>
            <a:ext cx="4277210" cy="5698001"/>
            <a:chOff x="0" y="0"/>
            <a:chExt cx="1126508" cy="15007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9769150" y="4652687"/>
            <a:ext cx="1488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Freeform 12"/>
          <p:cNvSpPr/>
          <p:nvPr/>
        </p:nvSpPr>
        <p:spPr>
          <a:xfrm>
            <a:off x="15773807" y="1999615"/>
            <a:ext cx="1485493" cy="1299131"/>
          </a:xfrm>
          <a:custGeom>
            <a:avLst/>
            <a:gdLst/>
            <a:ahLst/>
            <a:cxnLst/>
            <a:rect l="l" t="t" r="r" b="b"/>
            <a:pathLst>
              <a:path w="1485493" h="1299131">
                <a:moveTo>
                  <a:pt x="0" y="0"/>
                </a:moveTo>
                <a:lnTo>
                  <a:pt x="1485493" y="0"/>
                </a:lnTo>
                <a:lnTo>
                  <a:pt x="1485493" y="1299131"/>
                </a:lnTo>
                <a:lnTo>
                  <a:pt x="0" y="1299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5400000">
            <a:off x="-1775087" y="7438000"/>
            <a:ext cx="4277210" cy="5698001"/>
            <a:chOff x="0" y="0"/>
            <a:chExt cx="1126508" cy="15007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29503" y="7398010"/>
            <a:ext cx="1543050" cy="1713748"/>
            <a:chOff x="0" y="0"/>
            <a:chExt cx="406400" cy="4513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4198822"/>
            <a:ext cx="8365856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vis avec mes parents locataires d'un logement social, je voudrais mon propre logement social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73729" y="4517025"/>
            <a:ext cx="5073141" cy="203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Vous devez vous inscrire comme candidat locataire dans la société de votre choix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Conditions et inscription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2271694" y="2784864"/>
            <a:ext cx="4277210" cy="5698001"/>
            <a:chOff x="0" y="0"/>
            <a:chExt cx="1126508" cy="15007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9788200" y="5592929"/>
            <a:ext cx="1488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9788200" y="4496520"/>
            <a:ext cx="1488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Freeform 10"/>
          <p:cNvSpPr/>
          <p:nvPr/>
        </p:nvSpPr>
        <p:spPr>
          <a:xfrm>
            <a:off x="15788615" y="1999615"/>
            <a:ext cx="1470685" cy="1229721"/>
          </a:xfrm>
          <a:custGeom>
            <a:avLst/>
            <a:gdLst/>
            <a:ahLst/>
            <a:cxnLst/>
            <a:rect l="l" t="t" r="r" b="b"/>
            <a:pathLst>
              <a:path w="1470685" h="1229721">
                <a:moveTo>
                  <a:pt x="0" y="0"/>
                </a:moveTo>
                <a:lnTo>
                  <a:pt x="1470685" y="0"/>
                </a:lnTo>
                <a:lnTo>
                  <a:pt x="1470685" y="1229721"/>
                </a:lnTo>
                <a:lnTo>
                  <a:pt x="0" y="1229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4088850"/>
            <a:ext cx="833030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vis avec mes parents locataires d'un logement social, je voudrais mon propre logement social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73729" y="4517025"/>
            <a:ext cx="5073141" cy="203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Vous devez vous inscrire comme candidat locataire dans la société de votre choix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Conditions et inscription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344709"/>
            <a:ext cx="872140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J'habite Namur et je voudrais un logement sur Farciennes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28700" y="7251468"/>
            <a:ext cx="5005951" cy="2006832"/>
            <a:chOff x="0" y="0"/>
            <a:chExt cx="1951481" cy="7823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51481" cy="782327"/>
            </a:xfrm>
            <a:custGeom>
              <a:avLst/>
              <a:gdLst/>
              <a:ahLst/>
              <a:cxnLst/>
              <a:rect l="l" t="t" r="r" b="b"/>
              <a:pathLst>
                <a:path w="1951481" h="782327">
                  <a:moveTo>
                    <a:pt x="0" y="0"/>
                  </a:moveTo>
                  <a:lnTo>
                    <a:pt x="1951481" y="0"/>
                  </a:lnTo>
                  <a:lnTo>
                    <a:pt x="1951481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951481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-1775087" y="7438000"/>
            <a:ext cx="4277210" cy="5698001"/>
            <a:chOff x="0" y="0"/>
            <a:chExt cx="1126508" cy="15007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29503" y="7398010"/>
            <a:ext cx="1543050" cy="1713748"/>
            <a:chOff x="0" y="0"/>
            <a:chExt cx="406400" cy="4513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2271694" y="2784864"/>
            <a:ext cx="4277210" cy="5698001"/>
            <a:chOff x="0" y="0"/>
            <a:chExt cx="1126508" cy="15007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9855522" y="6415277"/>
            <a:ext cx="1488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>
            <a:off x="9855522" y="5416999"/>
            <a:ext cx="1488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9855522" y="4260948"/>
            <a:ext cx="148822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Freeform 11"/>
          <p:cNvSpPr/>
          <p:nvPr/>
        </p:nvSpPr>
        <p:spPr>
          <a:xfrm>
            <a:off x="15162964" y="1330364"/>
            <a:ext cx="2096336" cy="1886856"/>
          </a:xfrm>
          <a:custGeom>
            <a:avLst/>
            <a:gdLst/>
            <a:ahLst/>
            <a:cxnLst/>
            <a:rect l="l" t="t" r="r" b="b"/>
            <a:pathLst>
              <a:path w="2096336" h="1886856">
                <a:moveTo>
                  <a:pt x="0" y="0"/>
                </a:moveTo>
                <a:lnTo>
                  <a:pt x="2096336" y="0"/>
                </a:lnTo>
                <a:lnTo>
                  <a:pt x="2096336" y="1886856"/>
                </a:lnTo>
                <a:lnTo>
                  <a:pt x="0" y="1886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964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5137712"/>
            <a:ext cx="8721400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J'habite Namur et je voudrais un logement sur Farciennes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3853278"/>
            <a:ext cx="8365856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vis avec mes parents locataires d'un logement social, je voudrais mon propre logement social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73729" y="4345849"/>
            <a:ext cx="5073141" cy="203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2799" b="1" spc="25">
                <a:solidFill>
                  <a:srgbClr val="FEFDF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Vous devez vous inscrire comme candidat locataire dans la société de votre choix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Conditions et inscription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141910"/>
            <a:ext cx="872140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suis propriétaire, je me sépare et je voudrais louer un logement public</a:t>
            </a:r>
          </a:p>
          <a:p>
            <a:pPr algn="l">
              <a:lnSpc>
                <a:spcPts val="3359"/>
              </a:lnSpc>
            </a:pPr>
            <a:endParaRPr lang="en-US" sz="2399" spc="6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9023" y="2560811"/>
            <a:ext cx="2560277" cy="1619957"/>
          </a:xfrm>
          <a:custGeom>
            <a:avLst/>
            <a:gdLst/>
            <a:ahLst/>
            <a:cxnLst/>
            <a:rect l="l" t="t" r="r" b="b"/>
            <a:pathLst>
              <a:path w="2560277" h="1619957">
                <a:moveTo>
                  <a:pt x="0" y="0"/>
                </a:moveTo>
                <a:lnTo>
                  <a:pt x="2560277" y="0"/>
                </a:lnTo>
                <a:lnTo>
                  <a:pt x="2560277" y="1619957"/>
                </a:lnTo>
                <a:lnTo>
                  <a:pt x="0" y="1619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365428"/>
            <a:ext cx="12293464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choisir la taille du logement et le nombre de chambres </a:t>
            </a:r>
          </a:p>
          <a:p>
            <a:pPr algn="l">
              <a:lnSpc>
                <a:spcPts val="3359"/>
              </a:lnSpc>
            </a:pP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non, la taille est standard et le nombre de chambres est fixé légalement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Conditions et inscription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7251468"/>
            <a:ext cx="5005951" cy="2006832"/>
            <a:chOff x="0" y="0"/>
            <a:chExt cx="1951481" cy="7823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1481" cy="782327"/>
            </a:xfrm>
            <a:custGeom>
              <a:avLst/>
              <a:gdLst/>
              <a:ahLst/>
              <a:cxnLst/>
              <a:rect l="l" t="t" r="r" b="b"/>
              <a:pathLst>
                <a:path w="1951481" h="782327">
                  <a:moveTo>
                    <a:pt x="0" y="0"/>
                  </a:moveTo>
                  <a:lnTo>
                    <a:pt x="1951481" y="0"/>
                  </a:lnTo>
                  <a:lnTo>
                    <a:pt x="1951481" y="782327"/>
                  </a:lnTo>
                  <a:lnTo>
                    <a:pt x="0" y="78232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51481" cy="820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-1775087" y="7438000"/>
            <a:ext cx="4277210" cy="5698001"/>
            <a:chOff x="0" y="0"/>
            <a:chExt cx="1126508" cy="15007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6508" cy="1500708"/>
            </a:xfrm>
            <a:custGeom>
              <a:avLst/>
              <a:gdLst/>
              <a:ahLst/>
              <a:cxnLst/>
              <a:rect l="l" t="t" r="r" b="b"/>
              <a:pathLst>
                <a:path w="1126508" h="1500708">
                  <a:moveTo>
                    <a:pt x="0" y="0"/>
                  </a:moveTo>
                  <a:lnTo>
                    <a:pt x="1126508" y="0"/>
                  </a:lnTo>
                  <a:lnTo>
                    <a:pt x="1126508" y="1500708"/>
                  </a:lnTo>
                  <a:lnTo>
                    <a:pt x="0" y="1500708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26508" cy="1529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29503" y="7398010"/>
            <a:ext cx="1543050" cy="1713748"/>
            <a:chOff x="0" y="0"/>
            <a:chExt cx="406400" cy="4513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400" cy="451357"/>
            </a:xfrm>
            <a:custGeom>
              <a:avLst/>
              <a:gdLst/>
              <a:ahLst/>
              <a:cxnLst/>
              <a:rect l="l" t="t" r="r" b="b"/>
              <a:pathLst>
                <a:path w="406400" h="451357">
                  <a:moveTo>
                    <a:pt x="0" y="0"/>
                  </a:moveTo>
                  <a:lnTo>
                    <a:pt x="406400" y="0"/>
                  </a:lnTo>
                  <a:lnTo>
                    <a:pt x="406400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06400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60266" y="4599868"/>
            <a:ext cx="1899034" cy="1836884"/>
          </a:xfrm>
          <a:custGeom>
            <a:avLst/>
            <a:gdLst/>
            <a:ahLst/>
            <a:cxnLst/>
            <a:rect l="l" t="t" r="r" b="b"/>
            <a:pathLst>
              <a:path w="1899034" h="1836884">
                <a:moveTo>
                  <a:pt x="0" y="0"/>
                </a:moveTo>
                <a:lnTo>
                  <a:pt x="1899034" y="0"/>
                </a:lnTo>
                <a:lnTo>
                  <a:pt x="1899034" y="1836884"/>
                </a:lnTo>
                <a:lnTo>
                  <a:pt x="0" y="1836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365428"/>
            <a:ext cx="11976003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choisir la taille du logement et le nombre de chambres </a:t>
            </a:r>
          </a:p>
          <a:p>
            <a:pPr algn="l">
              <a:lnSpc>
                <a:spcPts val="3359"/>
              </a:lnSpc>
            </a:pP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non, la taille est standard et le nombre de chambres est fixé légalement</a:t>
            </a:r>
          </a:p>
          <a:p>
            <a:pPr algn="l">
              <a:lnSpc>
                <a:spcPts val="3359"/>
              </a:lnSpc>
            </a:pPr>
            <a:endParaRPr lang="en-US" sz="2399" b="1" spc="64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Conditions et inscription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783212"/>
            <a:ext cx="12228077" cy="207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 mère est locataire et j'habite avec elle. Elle entre dans une maison de repos. Je veux rester dans le logement</a:t>
            </a:r>
          </a:p>
          <a:p>
            <a:pPr algn="l">
              <a:lnSpc>
                <a:spcPts val="3359"/>
              </a:lnSpc>
            </a:pP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possible à condition que le comité d’attribution accepte la cosignature du contrat de bail</a:t>
            </a:r>
          </a:p>
          <a:p>
            <a:pPr algn="l">
              <a:lnSpc>
                <a:spcPts val="3359"/>
              </a:lnSpc>
            </a:pPr>
            <a:endParaRPr lang="en-US" sz="2399" b="1" spc="64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98446" y="-1087077"/>
            <a:ext cx="933237" cy="4530128"/>
            <a:chOff x="0" y="0"/>
            <a:chExt cx="245791" cy="1193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6FCF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6777" y="5897710"/>
            <a:ext cx="1560047" cy="1783838"/>
          </a:xfrm>
          <a:custGeom>
            <a:avLst/>
            <a:gdLst/>
            <a:ahLst/>
            <a:cxnLst/>
            <a:rect l="l" t="t" r="r" b="b"/>
            <a:pathLst>
              <a:path w="1560047" h="1783838">
                <a:moveTo>
                  <a:pt x="0" y="0"/>
                </a:moveTo>
                <a:lnTo>
                  <a:pt x="1560047" y="0"/>
                </a:lnTo>
                <a:lnTo>
                  <a:pt x="1560047" y="1783838"/>
                </a:lnTo>
                <a:lnTo>
                  <a:pt x="0" y="1783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365428"/>
            <a:ext cx="11976003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peux choisir la taille du logement et le nombre de chambres </a:t>
            </a:r>
          </a:p>
          <a:p>
            <a:pPr algn="l">
              <a:lnSpc>
                <a:spcPts val="3359"/>
              </a:lnSpc>
            </a:pP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non, la taille est standard et le nombre de chambres est fixé légalement</a:t>
            </a:r>
          </a:p>
          <a:p>
            <a:pPr algn="l">
              <a:lnSpc>
                <a:spcPts val="3359"/>
              </a:lnSpc>
            </a:pPr>
            <a:endParaRPr lang="en-US" sz="2399" b="1" spc="64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6621" y="914400"/>
            <a:ext cx="95900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Conditions et inscription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783212"/>
            <a:ext cx="12228077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 mère est locataire et j'habite avec elle. Elle entre dans une maison de repos. Je veux rester dans le logement</a:t>
            </a:r>
          </a:p>
          <a:p>
            <a:pPr algn="l">
              <a:lnSpc>
                <a:spcPts val="3359"/>
              </a:lnSpc>
            </a:pP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possible à condition que le comité accepte la cosignature</a:t>
            </a:r>
          </a:p>
          <a:p>
            <a:pPr algn="l">
              <a:lnSpc>
                <a:spcPts val="3359"/>
              </a:lnSpc>
            </a:pPr>
            <a:endParaRPr lang="en-US" sz="2399" b="1" spc="64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6617727"/>
            <a:ext cx="10406930" cy="1234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6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Combien de points faut il pour avoir un logement social :</a:t>
            </a:r>
          </a:p>
          <a:p>
            <a:pPr algn="l">
              <a:lnSpc>
                <a:spcPts val="3359"/>
              </a:lnSpc>
            </a:pPr>
            <a:r>
              <a:rPr lang="en-US" sz="2399" b="1" spc="6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=&gt; impossible à dire, chaque situation est différente</a:t>
            </a:r>
          </a:p>
          <a:p>
            <a:pPr algn="l">
              <a:lnSpc>
                <a:spcPts val="3359"/>
              </a:lnSpc>
            </a:pPr>
            <a:endParaRPr lang="en-US" sz="2399" b="1" spc="64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15556317" y="7555317"/>
            <a:ext cx="933237" cy="4530128"/>
            <a:chOff x="0" y="0"/>
            <a:chExt cx="245791" cy="1193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791" cy="1193120"/>
            </a:xfrm>
            <a:custGeom>
              <a:avLst/>
              <a:gdLst/>
              <a:ahLst/>
              <a:cxnLst/>
              <a:rect l="l" t="t" r="r" b="b"/>
              <a:pathLst>
                <a:path w="245791" h="1193120">
                  <a:moveTo>
                    <a:pt x="0" y="0"/>
                  </a:moveTo>
                  <a:lnTo>
                    <a:pt x="245791" y="0"/>
                  </a:lnTo>
                  <a:lnTo>
                    <a:pt x="245791" y="1193120"/>
                  </a:lnTo>
                  <a:lnTo>
                    <a:pt x="0" y="1193120"/>
                  </a:lnTo>
                  <a:close/>
                </a:path>
              </a:pathLst>
            </a:custGeom>
            <a:solidFill>
              <a:srgbClr val="498C2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5791" cy="1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686287" y="8106634"/>
            <a:ext cx="1961269" cy="1713748"/>
            <a:chOff x="0" y="0"/>
            <a:chExt cx="516548" cy="4513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6548" cy="451357"/>
            </a:xfrm>
            <a:custGeom>
              <a:avLst/>
              <a:gdLst/>
              <a:ahLst/>
              <a:cxnLst/>
              <a:rect l="l" t="t" r="r" b="b"/>
              <a:pathLst>
                <a:path w="516548" h="451357">
                  <a:moveTo>
                    <a:pt x="0" y="0"/>
                  </a:moveTo>
                  <a:lnTo>
                    <a:pt x="516548" y="0"/>
                  </a:lnTo>
                  <a:lnTo>
                    <a:pt x="516548" y="451357"/>
                  </a:lnTo>
                  <a:lnTo>
                    <a:pt x="0" y="451357"/>
                  </a:lnTo>
                  <a:close/>
                </a:path>
              </a:pathLst>
            </a:custGeom>
            <a:solidFill>
              <a:srgbClr val="23337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516548" cy="47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1930</Words>
  <Application>Microsoft Office PowerPoint</Application>
  <PresentationFormat>Personnalisé</PresentationFormat>
  <Paragraphs>225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Open Sans</vt:lpstr>
      <vt:lpstr>Playfair Display</vt:lpstr>
      <vt:lpstr>Open Sans Bold</vt:lpstr>
      <vt:lpstr>Playfair Display Bold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candidats locataires</dc:title>
  <dc:creator>Stéphanie Lorent</dc:creator>
  <cp:lastModifiedBy>Stéphanie Lorent</cp:lastModifiedBy>
  <cp:revision>2</cp:revision>
  <dcterms:created xsi:type="dcterms:W3CDTF">2006-08-16T00:00:00Z</dcterms:created>
  <dcterms:modified xsi:type="dcterms:W3CDTF">2025-07-15T06:51:04Z</dcterms:modified>
  <dc:identifier>DAGrzWNzg2A</dc:identifier>
</cp:coreProperties>
</file>